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4" r:id="rId3"/>
    <p:sldId id="275" r:id="rId4"/>
    <p:sldId id="258" r:id="rId5"/>
    <p:sldId id="259" r:id="rId6"/>
    <p:sldId id="260" r:id="rId7"/>
    <p:sldId id="261" r:id="rId8"/>
    <p:sldId id="264" r:id="rId9"/>
    <p:sldId id="262" r:id="rId10"/>
    <p:sldId id="257" r:id="rId11"/>
    <p:sldId id="265" r:id="rId12"/>
    <p:sldId id="266" r:id="rId13"/>
    <p:sldId id="268" r:id="rId14"/>
    <p:sldId id="267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7086600" cy="102235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36600"/>
    <a:srgbClr val="FFCCFF"/>
    <a:srgbClr val="99CC00"/>
    <a:srgbClr val="FF6600"/>
    <a:srgbClr val="996600"/>
    <a:srgbClr val="66CC99"/>
    <a:srgbClr val="CC66FF"/>
    <a:srgbClr val="6600CC"/>
    <a:srgbClr val="FF8A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347" autoAdjust="0"/>
    <p:restoredTop sz="94737" autoAdjust="0"/>
  </p:normalViewPr>
  <p:slideViewPr>
    <p:cSldViewPr>
      <p:cViewPr varScale="1">
        <p:scale>
          <a:sx n="81" d="100"/>
          <a:sy n="81" d="100"/>
        </p:scale>
        <p:origin x="85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90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181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32" tIns="48166" rIns="96332" bIns="48166" numCol="1" anchor="t" anchorCtr="0" compatLnSpc="1">
            <a:prstTxWarp prst="textNoShape">
              <a:avLst/>
            </a:prstTxWarp>
          </a:bodyPr>
          <a:lstStyle>
            <a:lvl1pPr defTabSz="963613">
              <a:defRPr sz="1300"/>
            </a:lvl1pPr>
          </a:lstStyle>
          <a:p>
            <a:endParaRPr lang="en-US" altLang="ja-JP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788" y="0"/>
            <a:ext cx="307181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32" tIns="48166" rIns="96332" bIns="48166" numCol="1" anchor="t" anchorCtr="0" compatLnSpc="1">
            <a:prstTxWarp prst="textNoShape">
              <a:avLst/>
            </a:prstTxWarp>
          </a:bodyPr>
          <a:lstStyle>
            <a:lvl1pPr algn="r" defTabSz="963613">
              <a:defRPr sz="1300"/>
            </a:lvl1pPr>
          </a:lstStyle>
          <a:p>
            <a:endParaRPr lang="en-US" altLang="ja-JP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12325"/>
            <a:ext cx="307181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32" tIns="48166" rIns="96332" bIns="48166" numCol="1" anchor="b" anchorCtr="0" compatLnSpc="1">
            <a:prstTxWarp prst="textNoShape">
              <a:avLst/>
            </a:prstTxWarp>
          </a:bodyPr>
          <a:lstStyle>
            <a:lvl1pPr defTabSz="963613">
              <a:defRPr sz="1300"/>
            </a:lvl1pPr>
          </a:lstStyle>
          <a:p>
            <a:endParaRPr lang="en-US" altLang="ja-JP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788" y="9712325"/>
            <a:ext cx="307181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32" tIns="48166" rIns="96332" bIns="48166" numCol="1" anchor="b" anchorCtr="0" compatLnSpc="1">
            <a:prstTxWarp prst="textNoShape">
              <a:avLst/>
            </a:prstTxWarp>
          </a:bodyPr>
          <a:lstStyle>
            <a:lvl1pPr algn="r" defTabSz="963613">
              <a:defRPr sz="1300"/>
            </a:lvl1pPr>
          </a:lstStyle>
          <a:p>
            <a:fld id="{01111EAB-AC24-43D2-A393-DB1641F78B8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537104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181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32" tIns="48166" rIns="96332" bIns="48166" numCol="1" anchor="t" anchorCtr="0" compatLnSpc="1">
            <a:prstTxWarp prst="textNoShape">
              <a:avLst/>
            </a:prstTxWarp>
          </a:bodyPr>
          <a:lstStyle>
            <a:lvl1pPr defTabSz="963613">
              <a:defRPr sz="1300"/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4788" y="0"/>
            <a:ext cx="307181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32" tIns="48166" rIns="96332" bIns="48166" numCol="1" anchor="t" anchorCtr="0" compatLnSpc="1">
            <a:prstTxWarp prst="textNoShape">
              <a:avLst/>
            </a:prstTxWarp>
          </a:bodyPr>
          <a:lstStyle>
            <a:lvl1pPr algn="r" defTabSz="963613">
              <a:defRPr sz="1300"/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9013" y="766763"/>
            <a:ext cx="5111750" cy="38338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563" y="4856163"/>
            <a:ext cx="5197475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32" tIns="48166" rIns="96332" bIns="481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2325"/>
            <a:ext cx="307181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32" tIns="48166" rIns="96332" bIns="48166" numCol="1" anchor="b" anchorCtr="0" compatLnSpc="1">
            <a:prstTxWarp prst="textNoShape">
              <a:avLst/>
            </a:prstTxWarp>
          </a:bodyPr>
          <a:lstStyle>
            <a:lvl1pPr defTabSz="963613">
              <a:defRPr sz="1300"/>
            </a:lvl1pPr>
          </a:lstStyle>
          <a:p>
            <a:endParaRPr lang="en-US" altLang="ja-JP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4788" y="9712325"/>
            <a:ext cx="307181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32" tIns="48166" rIns="96332" bIns="48166" numCol="1" anchor="b" anchorCtr="0" compatLnSpc="1">
            <a:prstTxWarp prst="textNoShape">
              <a:avLst/>
            </a:prstTxWarp>
          </a:bodyPr>
          <a:lstStyle>
            <a:lvl1pPr algn="r" defTabSz="963613">
              <a:defRPr sz="1300"/>
            </a:lvl1pPr>
          </a:lstStyle>
          <a:p>
            <a:fld id="{C0C6ED1C-C804-4787-9A93-C159FA046C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846503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9" name="Picture 11" descr="b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09800" cy="6858000"/>
          </a:xfrm>
          <a:prstGeom prst="rect">
            <a:avLst/>
          </a:prstGeom>
          <a:noFill/>
        </p:spPr>
      </p:pic>
      <p:sp>
        <p:nvSpPr>
          <p:cNvPr id="119811" name="Rectangle 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97819F2-EEEB-43DF-AD8B-1FA7E98B648B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1198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1752600"/>
            <a:ext cx="6019800" cy="762000"/>
          </a:xfrm>
        </p:spPr>
        <p:txBody>
          <a:bodyPr anchor="ctr"/>
          <a:lstStyle>
            <a:lvl1pPr marL="0" indent="0">
              <a:buFont typeface="Wingdings" pitchFamily="1" charset="2"/>
              <a:buNone/>
              <a:defRPr sz="2000"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671763" y="609600"/>
            <a:ext cx="6091237" cy="9906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pic>
        <p:nvPicPr>
          <p:cNvPr id="119816" name="Picture 8" descr="foo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6381328"/>
            <a:ext cx="2706687" cy="125413"/>
          </a:xfrm>
          <a:prstGeom prst="rect">
            <a:avLst/>
          </a:prstGeom>
          <a:noFill/>
        </p:spPr>
      </p:pic>
      <p:pic>
        <p:nvPicPr>
          <p:cNvPr id="119823" name="Picture 15" descr="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4500" y="609600"/>
            <a:ext cx="1308100" cy="17113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2017/9/1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C8B3E3-60FE-4079-BC8A-C64083BD6F47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461125" y="0"/>
            <a:ext cx="1997075" cy="60960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68313" y="0"/>
            <a:ext cx="5840412" cy="60960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2017/9/1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2E05BC-1FAD-4060-A1B6-E2EDEFEEE1E7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2017/9/1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4A8E57-9D18-4DE3-B597-5939E03753E9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2017/9/1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71EE2B-71F2-48B4-BF1C-E4F40D156B31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2017/9/1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BB2AB2-32A0-48A9-BC96-1BAB78D5F773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2017/9/1</a:t>
            </a:r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6D27A2-378F-4832-957D-0E450E9F6235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2017/9/1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EB2F15F-1AFC-4BC0-8570-51620DDAF18B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2017/9/1</a:t>
            </a:r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C4C645-4E46-449D-9162-CFFA1B65C8E3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2017/9/1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4E41B4-466E-4880-9A22-A0508E962717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2017/9/1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98D5D3-57EE-4A0D-8228-E4AA589D64AE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53336"/>
            <a:ext cx="1905000" cy="25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Arial"/>
                <a:ea typeface="メイリオ"/>
                <a:cs typeface="メイリオ"/>
              </a:defRPr>
            </a:lvl1pPr>
          </a:lstStyle>
          <a:p>
            <a:r>
              <a:rPr lang="en-US" altLang="ja-JP"/>
              <a:t>2017/9/1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336"/>
            <a:ext cx="1905000" cy="25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/>
                <a:ea typeface="メイリオ"/>
                <a:cs typeface="メイリオ"/>
              </a:defRPr>
            </a:lvl1pPr>
          </a:lstStyle>
          <a:p>
            <a:fld id="{942E8AA8-1DE6-48D2-90FB-7CFB3F202369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12776"/>
            <a:ext cx="777240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187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27784" y="6453336"/>
            <a:ext cx="3888432" cy="25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/>
                <a:ea typeface="メイリオ"/>
                <a:cs typeface="メイリオ"/>
              </a:defRPr>
            </a:lvl1pPr>
          </a:lstStyle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  <p:pic>
        <p:nvPicPr>
          <p:cNvPr id="118791" name="Picture 7" descr="igel_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43800" y="0"/>
            <a:ext cx="1219200" cy="1219200"/>
          </a:xfrm>
          <a:prstGeom prst="rect">
            <a:avLst/>
          </a:prstGeom>
          <a:noFill/>
        </p:spPr>
      </p:pic>
      <p:sp>
        <p:nvSpPr>
          <p:cNvPr id="11879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0"/>
            <a:ext cx="67675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/>
          <a:ea typeface="メイリオ"/>
          <a:cs typeface="メイリオ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1" charset="2"/>
        <a:buChar char="n"/>
        <a:defRPr kumimoji="1" sz="2400">
          <a:solidFill>
            <a:schemeClr val="tx1"/>
          </a:solidFill>
          <a:latin typeface="Arial"/>
          <a:ea typeface="メイリオ"/>
          <a:cs typeface="メイリオ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Arial"/>
          <a:ea typeface="メイリオ"/>
          <a:cs typeface="メイリオ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Arial"/>
          <a:ea typeface="メイリオ"/>
          <a:cs typeface="メイリオ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Arial"/>
          <a:ea typeface="メイリオ"/>
          <a:cs typeface="メイリオ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Arial"/>
          <a:ea typeface="メイリオ"/>
          <a:cs typeface="メイリオ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>
            <a:extLst>
              <a:ext uri="{FF2B5EF4-FFF2-40B4-BE49-F238E27FC236}">
                <a16:creationId xmlns:a16="http://schemas.microsoft.com/office/drawing/2014/main" id="{2792DFB7-7E35-4DF5-961A-9D9BB420CA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32240" y="4653136"/>
            <a:ext cx="2030760" cy="762000"/>
          </a:xfrm>
        </p:spPr>
        <p:txBody>
          <a:bodyPr/>
          <a:lstStyle/>
          <a:p>
            <a:r>
              <a:rPr lang="en-US" altLang="ja-JP" dirty="0" err="1"/>
              <a:t>Tomohito</a:t>
            </a:r>
            <a:r>
              <a:rPr lang="en-US" altLang="ja-JP" dirty="0"/>
              <a:t> Esaki</a:t>
            </a:r>
          </a:p>
          <a:p>
            <a:r>
              <a:rPr lang="ja-JP" altLang="en-US" dirty="0"/>
              <a:t>江崎　朋人</a:t>
            </a:r>
            <a:endParaRPr lang="en-US" altLang="ja-JP" dirty="0"/>
          </a:p>
          <a:p>
            <a:r>
              <a:rPr lang="en-US" altLang="ja-JP" dirty="0"/>
              <a:t>IGEL Co., Ltd.</a:t>
            </a:r>
            <a:endParaRPr kumimoji="1" lang="ja-JP" altLang="en-US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5FB61151-E4EF-4DA8-A8B1-35CC708D35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/>
              <a:t>Integration between</a:t>
            </a:r>
            <a:br>
              <a:rPr kumimoji="1" lang="en-US" altLang="ja-JP" dirty="0"/>
            </a:br>
            <a:r>
              <a:rPr kumimoji="1" lang="en-US" altLang="ja-JP" dirty="0"/>
              <a:t>GitLab and Fuego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68195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21BDD7-41D4-4238-9148-2F2D5605A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GitLab + Fuego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09D6069-8A41-49AE-94F5-76E57D0221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2F15F-1AFC-4BC0-8570-51620DDAF18B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2F2C767-CAC1-4120-B4A7-64810284A19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94922FDB-F030-43F6-86A7-168645B5434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683568" y="3212976"/>
            <a:ext cx="576000" cy="576000"/>
          </a:xfrm>
          <a:prstGeom prst="rect">
            <a:avLst/>
          </a:prstGeom>
          <a:ln>
            <a:noFill/>
          </a:ln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E1938066-6880-47B3-AA3A-4EFAE6ADB30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2965509" y="3104976"/>
            <a:ext cx="792000" cy="792000"/>
          </a:xfrm>
          <a:prstGeom prst="rect">
            <a:avLst/>
          </a:prstGeom>
          <a:ln>
            <a:noFill/>
          </a:ln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DD6182E-2CB8-4BAD-9302-807164A3710A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231136" y="2959266"/>
            <a:ext cx="1108655" cy="1083420"/>
          </a:xfrm>
          <a:prstGeom prst="rect">
            <a:avLst/>
          </a:prstGeom>
          <a:ln>
            <a:noFill/>
          </a:ln>
        </p:spPr>
      </p:pic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058ED25F-8DF5-4AB1-891A-D9BC8C85D274}"/>
              </a:ext>
            </a:extLst>
          </p:cNvPr>
          <p:cNvGrpSpPr/>
          <p:nvPr/>
        </p:nvGrpSpPr>
        <p:grpSpPr>
          <a:xfrm>
            <a:off x="7075184" y="1362779"/>
            <a:ext cx="1420560" cy="1420560"/>
            <a:chOff x="4598312" y="2376000"/>
            <a:chExt cx="1420560" cy="1420560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0784C29D-0C7C-4D27-AFA3-87199E5EFB8B}"/>
                </a:ext>
              </a:extLst>
            </p:cNvPr>
            <p:cNvPicPr/>
            <p:nvPr/>
          </p:nvPicPr>
          <p:blipFill>
            <a:blip r:embed="rId5"/>
            <a:stretch/>
          </p:blipFill>
          <p:spPr>
            <a:xfrm>
              <a:off x="4598312" y="2376000"/>
              <a:ext cx="1420560" cy="1420560"/>
            </a:xfrm>
            <a:prstGeom prst="rect">
              <a:avLst/>
            </a:prstGeom>
            <a:ln>
              <a:noFill/>
            </a:ln>
          </p:spPr>
        </p:pic>
        <p:sp>
          <p:nvSpPr>
            <p:cNvPr id="9" name="CustomShape 19">
              <a:extLst>
                <a:ext uri="{FF2B5EF4-FFF2-40B4-BE49-F238E27FC236}">
                  <a16:creationId xmlns:a16="http://schemas.microsoft.com/office/drawing/2014/main" id="{8E34CB02-FC65-4AAC-8303-DD41D39C4F65}"/>
                </a:ext>
              </a:extLst>
            </p:cNvPr>
            <p:cNvSpPr/>
            <p:nvPr/>
          </p:nvSpPr>
          <p:spPr>
            <a:xfrm>
              <a:off x="4866872" y="2752920"/>
              <a:ext cx="451080" cy="415080"/>
            </a:xfrm>
            <a:custGeom>
              <a:avLst/>
              <a:gdLst/>
              <a:ahLst/>
              <a:cxnLst/>
              <a:rect l="0" t="0" r="r" b="b"/>
              <a:pathLst>
                <a:path w="1255" h="1155">
                  <a:moveTo>
                    <a:pt x="627" y="0"/>
                  </a:moveTo>
                  <a:lnTo>
                    <a:pt x="1254" y="1154"/>
                  </a:lnTo>
                  <a:lnTo>
                    <a:pt x="0" y="1154"/>
                  </a:lnTo>
                  <a:lnTo>
                    <a:pt x="627" y="0"/>
                  </a:lnTo>
                </a:path>
              </a:pathLst>
            </a:custGeom>
            <a:gradFill>
              <a:gsLst>
                <a:gs pos="0">
                  <a:srgbClr val="FF3333"/>
                </a:gs>
                <a:gs pos="100000">
                  <a:srgbClr val="6666FF"/>
                </a:gs>
              </a:gsLst>
              <a:lin ang="3600000"/>
            </a:gradFill>
            <a:ln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E1400B9B-C75A-45ED-B4FD-CB2F8068E9C0}"/>
              </a:ext>
            </a:extLst>
          </p:cNvPr>
          <p:cNvCxnSpPr>
            <a:cxnSpLocks/>
            <a:stCxn id="15" idx="3"/>
            <a:endCxn id="7" idx="1"/>
          </p:cNvCxnSpPr>
          <p:nvPr/>
        </p:nvCxnSpPr>
        <p:spPr>
          <a:xfrm>
            <a:off x="6522104" y="3500976"/>
            <a:ext cx="709032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6FD2CE74-85C7-414B-A93D-8C13F8E49132}"/>
              </a:ext>
            </a:extLst>
          </p:cNvPr>
          <p:cNvCxnSpPr>
            <a:cxnSpLocks/>
            <a:stCxn id="7" idx="0"/>
            <a:endCxn id="8" idx="2"/>
          </p:cNvCxnSpPr>
          <p:nvPr/>
        </p:nvCxnSpPr>
        <p:spPr>
          <a:xfrm flipV="1">
            <a:off x="7785464" y="2783339"/>
            <a:ext cx="0" cy="1759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F0D11BF9-DBE7-43FE-A3BF-A86DEA98FBB6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>
            <a:off x="1259568" y="3500976"/>
            <a:ext cx="1705941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図 14">
            <a:extLst>
              <a:ext uri="{FF2B5EF4-FFF2-40B4-BE49-F238E27FC236}">
                <a16:creationId xmlns:a16="http://schemas.microsoft.com/office/drawing/2014/main" id="{7607EEC3-FD15-496C-97C1-D7D7403BD04B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5730104" y="3104976"/>
            <a:ext cx="792000" cy="792000"/>
          </a:xfrm>
          <a:prstGeom prst="rect">
            <a:avLst/>
          </a:prstGeom>
          <a:ln>
            <a:noFill/>
          </a:ln>
        </p:spPr>
      </p:pic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1DD47F7E-ABF6-4254-8C0C-E80742689D48}"/>
              </a:ext>
            </a:extLst>
          </p:cNvPr>
          <p:cNvCxnSpPr>
            <a:cxnSpLocks/>
            <a:stCxn id="6" idx="3"/>
            <a:endCxn id="15" idx="1"/>
          </p:cNvCxnSpPr>
          <p:nvPr/>
        </p:nvCxnSpPr>
        <p:spPr>
          <a:xfrm>
            <a:off x="3757509" y="3500976"/>
            <a:ext cx="1972595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A7CA0D1-737A-4917-BD2C-262B8F877142}"/>
              </a:ext>
            </a:extLst>
          </p:cNvPr>
          <p:cNvSpPr txBox="1"/>
          <p:nvPr/>
        </p:nvSpPr>
        <p:spPr>
          <a:xfrm>
            <a:off x="2833960" y="3723311"/>
            <a:ext cx="10550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GitLab</a:t>
            </a:r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17245A8-514A-436A-87B7-93C3C623A21A}"/>
              </a:ext>
            </a:extLst>
          </p:cNvPr>
          <p:cNvSpPr txBox="1"/>
          <p:nvPr/>
        </p:nvSpPr>
        <p:spPr>
          <a:xfrm>
            <a:off x="581076" y="3723311"/>
            <a:ext cx="780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local</a:t>
            </a:r>
            <a:endParaRPr kumimoji="1" lang="ja-JP" altLang="en-US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0AB0DFD0-FCFA-4B8D-81ED-898D513C4F08}"/>
              </a:ext>
            </a:extLst>
          </p:cNvPr>
          <p:cNvSpPr txBox="1"/>
          <p:nvPr/>
        </p:nvSpPr>
        <p:spPr>
          <a:xfrm>
            <a:off x="5680623" y="3700068"/>
            <a:ext cx="1107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Jenkins</a:t>
            </a:r>
          </a:p>
          <a:p>
            <a:r>
              <a:rPr lang="en-US" altLang="ja-JP" dirty="0"/>
              <a:t>Fuego</a:t>
            </a:r>
            <a:endParaRPr kumimoji="1" lang="ja-JP" altLang="en-US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A579423B-18F6-4869-BACB-573AB15F804A}"/>
              </a:ext>
            </a:extLst>
          </p:cNvPr>
          <p:cNvSpPr txBox="1"/>
          <p:nvPr/>
        </p:nvSpPr>
        <p:spPr>
          <a:xfrm>
            <a:off x="1492996" y="3049115"/>
            <a:ext cx="1167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git push</a:t>
            </a:r>
            <a:endParaRPr kumimoji="1" lang="ja-JP" altLang="en-US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4CF9BFEE-D544-4774-BCC4-28A7715C0CC5}"/>
              </a:ext>
            </a:extLst>
          </p:cNvPr>
          <p:cNvSpPr txBox="1"/>
          <p:nvPr/>
        </p:nvSpPr>
        <p:spPr>
          <a:xfrm>
            <a:off x="4076184" y="3093026"/>
            <a:ext cx="1399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Push</a:t>
            </a:r>
            <a:r>
              <a:rPr kumimoji="1" lang="ja-JP" altLang="en-US" dirty="0"/>
              <a:t>通知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4D0C139-61E6-429B-BB84-36D6B612FFBE}"/>
              </a:ext>
            </a:extLst>
          </p:cNvPr>
          <p:cNvSpPr txBox="1"/>
          <p:nvPr/>
        </p:nvSpPr>
        <p:spPr>
          <a:xfrm>
            <a:off x="6653379" y="3101556"/>
            <a:ext cx="57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ssh</a:t>
            </a:r>
            <a:endParaRPr kumimoji="1" lang="ja-JP" altLang="en-US" dirty="0"/>
          </a:p>
        </p:txBody>
      </p:sp>
      <p:sp>
        <p:nvSpPr>
          <p:cNvPr id="50" name="吹き出し: 角を丸めた四角形 49">
            <a:extLst>
              <a:ext uri="{FF2B5EF4-FFF2-40B4-BE49-F238E27FC236}">
                <a16:creationId xmlns:a16="http://schemas.microsoft.com/office/drawing/2014/main" id="{C4942EB4-ED70-4D2C-9AAE-A0C58593890D}"/>
              </a:ext>
            </a:extLst>
          </p:cNvPr>
          <p:cNvSpPr/>
          <p:nvPr/>
        </p:nvSpPr>
        <p:spPr>
          <a:xfrm>
            <a:off x="2660303" y="1514074"/>
            <a:ext cx="3889821" cy="1320554"/>
          </a:xfrm>
          <a:prstGeom prst="wedgeRoundRectCallout">
            <a:avLst>
              <a:gd name="adj1" fmla="val 22933"/>
              <a:gd name="adj2" fmla="val 76923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GitLab </a:t>
            </a:r>
            <a:r>
              <a:rPr kumimoji="1" lang="ja-JP" altLang="en-US" dirty="0"/>
              <a:t>と連携する </a:t>
            </a:r>
            <a:r>
              <a:rPr lang="en-US" altLang="ja-JP" dirty="0"/>
              <a:t>Jenkins </a:t>
            </a:r>
            <a:r>
              <a:rPr lang="ja-JP" altLang="en-US" dirty="0"/>
              <a:t>の </a:t>
            </a:r>
            <a:r>
              <a:rPr lang="en-US" altLang="ja-JP" dirty="0"/>
              <a:t>plugin</a:t>
            </a:r>
            <a:r>
              <a:rPr lang="ja-JP" altLang="en-US" dirty="0"/>
              <a:t> があるので、それを利用する</a:t>
            </a:r>
            <a:r>
              <a:rPr lang="en-US" altLang="ja-JP" sz="1600" dirty="0"/>
              <a:t>(*1)</a:t>
            </a:r>
            <a:endParaRPr kumimoji="1" lang="ja-JP" altLang="en-US" dirty="0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FEBA716A-810E-40BB-8627-50D2B52591D4}"/>
              </a:ext>
            </a:extLst>
          </p:cNvPr>
          <p:cNvSpPr txBox="1"/>
          <p:nvPr/>
        </p:nvSpPr>
        <p:spPr>
          <a:xfrm>
            <a:off x="2702518" y="5703671"/>
            <a:ext cx="6261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*1 Jenkins </a:t>
            </a:r>
            <a:r>
              <a:rPr kumimoji="1" lang="ja-JP" altLang="en-US" dirty="0"/>
              <a:t>のバージョンを上げる必要あり！！</a:t>
            </a:r>
          </a:p>
        </p:txBody>
      </p:sp>
      <p:sp>
        <p:nvSpPr>
          <p:cNvPr id="10" name="日付プレースホルダー 9">
            <a:extLst>
              <a:ext uri="{FF2B5EF4-FFF2-40B4-BE49-F238E27FC236}">
                <a16:creationId xmlns:a16="http://schemas.microsoft.com/office/drawing/2014/main" id="{ED6D593B-48B7-4F42-A8D1-A943E0E1A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2017/9/1</a:t>
            </a:r>
          </a:p>
        </p:txBody>
      </p:sp>
    </p:spTree>
    <p:extLst>
      <p:ext uri="{BB962C8B-B14F-4D97-AF65-F5344CB8AC3E}">
        <p14:creationId xmlns:p14="http://schemas.microsoft.com/office/powerpoint/2010/main" val="963592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79E4EF-D1B9-416D-8F70-EBBBEED45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GitLab + Fuego </a:t>
            </a:r>
            <a:r>
              <a:rPr kumimoji="1" lang="ja-JP" altLang="en-US" dirty="0"/>
              <a:t>問題</a:t>
            </a:r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2AEA61D-CBCE-44C1-9A33-E33FFDF4B8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ja-JP" dirty="0"/>
              <a:t>spec </a:t>
            </a:r>
            <a:r>
              <a:rPr lang="ja-JP" altLang="en-US" dirty="0"/>
              <a:t>ファイルは </a:t>
            </a:r>
            <a:r>
              <a:rPr lang="en-US" altLang="ja-JP" dirty="0"/>
              <a:t>/</a:t>
            </a:r>
            <a:r>
              <a:rPr lang="en-US" altLang="ja-JP" dirty="0" err="1"/>
              <a:t>fuego</a:t>
            </a:r>
            <a:r>
              <a:rPr lang="en-US" altLang="ja-JP" dirty="0"/>
              <a:t>-core/engine/tests/[</a:t>
            </a:r>
            <a:r>
              <a:rPr lang="en-US" altLang="ja-JP" dirty="0" err="1"/>
              <a:t>ProjectName</a:t>
            </a:r>
            <a:r>
              <a:rPr lang="en-US" altLang="ja-JP" dirty="0"/>
              <a:t>]/</a:t>
            </a:r>
            <a:r>
              <a:rPr lang="ja-JP" altLang="en-US" dirty="0"/>
              <a:t> になければいけない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環境変数 </a:t>
            </a:r>
            <a:r>
              <a:rPr lang="en-US" altLang="ja-JP" dirty="0"/>
              <a:t>FUEGO_SCRIPT_DIR</a:t>
            </a:r>
            <a:r>
              <a:rPr lang="ja-JP" altLang="en-US" dirty="0"/>
              <a:t> が設定されている場合は </a:t>
            </a:r>
            <a:r>
              <a:rPr lang="en-US" altLang="ja-JP" dirty="0"/>
              <a:t>$FUEGO_SCRIPT_DIR/</a:t>
            </a:r>
            <a:r>
              <a:rPr lang="en-US" altLang="ja-JP" dirty="0" err="1"/>
              <a:t>spec.json</a:t>
            </a:r>
            <a:r>
              <a:rPr lang="ja-JP" altLang="en-US" dirty="0"/>
              <a:t> を読むように </a:t>
            </a:r>
            <a:r>
              <a:rPr lang="en-US" altLang="ja-JP" dirty="0"/>
              <a:t>Fuego</a:t>
            </a:r>
            <a:r>
              <a:rPr lang="ja-JP" altLang="en-US" dirty="0"/>
              <a:t> </a:t>
            </a:r>
            <a:r>
              <a:rPr lang="en-US" altLang="ja-JP" dirty="0"/>
              <a:t>core </a:t>
            </a:r>
            <a:r>
              <a:rPr lang="ja-JP" altLang="en-US" dirty="0"/>
              <a:t>を改造</a:t>
            </a:r>
            <a:endParaRPr lang="en-US" altLang="ja-JP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8434A77-C889-4E7A-AEF3-B07C106973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2F15F-1AFC-4BC0-8570-51620DDAF18B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EE1ED6D-5D5A-40D8-A53C-0F991E7A634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6043FE0-913A-4249-B192-8A751A741184}"/>
              </a:ext>
            </a:extLst>
          </p:cNvPr>
          <p:cNvSpPr txBox="1"/>
          <p:nvPr/>
        </p:nvSpPr>
        <p:spPr>
          <a:xfrm>
            <a:off x="251520" y="4365104"/>
            <a:ext cx="8640960" cy="181588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Consolas" panose="020B0609020204030204" pitchFamily="49" charset="0"/>
              </a:rPr>
              <a:t>def </a:t>
            </a:r>
            <a:r>
              <a:rPr kumimoji="1" lang="en-US" altLang="ja-JP" sz="1600" dirty="0" err="1">
                <a:latin typeface="Consolas" panose="020B0609020204030204" pitchFamily="49" charset="0"/>
              </a:rPr>
              <a:t>parseSpec</a:t>
            </a:r>
            <a:r>
              <a:rPr lang="en-US" altLang="ja-JP" sz="1600" dirty="0">
                <a:latin typeface="Consolas" panose="020B0609020204030204" pitchFamily="49" charset="0"/>
              </a:rPr>
              <a:t>(</a:t>
            </a:r>
            <a:r>
              <a:rPr lang="en-US" altLang="ja-JP" sz="1600" dirty="0" err="1">
                <a:latin typeface="Consolas" panose="020B0609020204030204" pitchFamily="49" charset="0"/>
              </a:rPr>
              <a:t>testdir</a:t>
            </a:r>
            <a:r>
              <a:rPr lang="en-US" altLang="ja-JP" sz="1600" dirty="0">
                <a:latin typeface="Consolas" panose="020B0609020204030204" pitchFamily="49" charset="0"/>
              </a:rPr>
              <a:t>, </a:t>
            </a:r>
            <a:r>
              <a:rPr lang="en-US" altLang="ja-JP" sz="1600" dirty="0" err="1">
                <a:latin typeface="Consolas" panose="020B0609020204030204" pitchFamily="49" charset="0"/>
              </a:rPr>
              <a:t>testspec</a:t>
            </a:r>
            <a:r>
              <a:rPr lang="en-US" altLang="ja-JP" sz="1600" dirty="0">
                <a:latin typeface="Consolas" panose="020B0609020204030204" pitchFamily="49" charset="0"/>
              </a:rPr>
              <a:t>):</a:t>
            </a:r>
          </a:p>
          <a:p>
            <a:r>
              <a:rPr kumimoji="1" lang="en-US" altLang="ja-JP" sz="1600" dirty="0">
                <a:latin typeface="Consolas" panose="020B0609020204030204" pitchFamily="49" charset="0"/>
              </a:rPr>
              <a:t>    # FIXTHIS: get </a:t>
            </a:r>
            <a:r>
              <a:rPr kumimoji="1" lang="en-US" altLang="ja-JP" sz="1600" dirty="0" err="1">
                <a:latin typeface="Consolas" panose="020B0609020204030204" pitchFamily="49" charset="0"/>
              </a:rPr>
              <a:t>fuego</a:t>
            </a:r>
            <a:r>
              <a:rPr kumimoji="1" lang="en-US" altLang="ja-JP" sz="1600" dirty="0">
                <a:latin typeface="Consolas" panose="020B0609020204030204" pitchFamily="49" charset="0"/>
              </a:rPr>
              <a:t>-core from </a:t>
            </a:r>
            <a:r>
              <a:rPr kumimoji="1" lang="en-US" altLang="ja-JP" sz="1600" dirty="0" err="1">
                <a:latin typeface="Consolas" panose="020B0609020204030204" pitchFamily="49" charset="0"/>
              </a:rPr>
              <a:t>env</a:t>
            </a:r>
            <a:endParaRPr kumimoji="1" lang="en-US" altLang="ja-JP" sz="1600" dirty="0">
              <a:latin typeface="Consolas" panose="020B0609020204030204" pitchFamily="49" charset="0"/>
            </a:endParaRPr>
          </a:p>
          <a:p>
            <a:r>
              <a:rPr kumimoji="1" lang="en-US" altLang="ja-JP" sz="1600" dirty="0">
                <a:solidFill>
                  <a:srgbClr val="FF0000"/>
                </a:solidFill>
                <a:latin typeface="Consolas" panose="020B0609020204030204" pitchFamily="49" charset="0"/>
              </a:rPr>
              <a:t>-   </a:t>
            </a:r>
            <a:r>
              <a:rPr kumimoji="1" lang="en-US" altLang="ja-JP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specpath</a:t>
            </a:r>
            <a:r>
              <a:rPr kumimoji="1" lang="en-US" altLang="ja-JP" sz="1600" dirty="0">
                <a:solidFill>
                  <a:srgbClr val="FF0000"/>
                </a:solidFill>
                <a:latin typeface="Consolas" panose="020B0609020204030204" pitchFamily="49" charset="0"/>
              </a:rPr>
              <a:t> = ‘/</a:t>
            </a:r>
            <a:r>
              <a:rPr kumimoji="1" lang="en-US" altLang="ja-JP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fuego</a:t>
            </a:r>
            <a:r>
              <a:rPr kumimoji="1" lang="en-US" altLang="ja-JP" sz="1600" dirty="0">
                <a:solidFill>
                  <a:srgbClr val="FF0000"/>
                </a:solidFill>
                <a:latin typeface="Consolas" panose="020B0609020204030204" pitchFamily="49" charset="0"/>
              </a:rPr>
              <a:t>-core/engine/tests/%s/%</a:t>
            </a:r>
            <a:r>
              <a:rPr kumimoji="1" lang="en-US" altLang="ja-JP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s.spec</a:t>
            </a:r>
            <a:r>
              <a:rPr kumimoji="1" lang="en-US" altLang="ja-JP" sz="1600" dirty="0">
                <a:solidFill>
                  <a:srgbClr val="FF0000"/>
                </a:solidFill>
                <a:latin typeface="Consolas" panose="020B0609020204030204" pitchFamily="49" charset="0"/>
              </a:rPr>
              <a:t>’ % (</a:t>
            </a:r>
            <a:r>
              <a:rPr kumimoji="1" lang="en-US" altLang="ja-JP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testdir</a:t>
            </a:r>
            <a:r>
              <a:rPr kumimoji="1" lang="en-US" altLang="ja-JP" sz="1600" dirty="0">
                <a:solidFill>
                  <a:srgbClr val="FF0000"/>
                </a:solidFill>
                <a:latin typeface="Consolas" panose="020B0609020204030204" pitchFamily="49" charset="0"/>
              </a:rPr>
              <a:t>, </a:t>
            </a:r>
            <a:r>
              <a:rPr kumimoji="1" lang="en-US" altLang="ja-JP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testdir</a:t>
            </a:r>
            <a:r>
              <a:rPr kumimoji="1" lang="en-US" altLang="ja-JP" sz="1600" dirty="0">
                <a:solidFill>
                  <a:srgbClr val="FF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kumimoji="1"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+   if not </a:t>
            </a:r>
            <a:r>
              <a:rPr kumimoji="1"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os.environ</a:t>
            </a:r>
            <a:r>
              <a:rPr kumimoji="1"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[“FUEGO_SCRIPT_DIR”]</a:t>
            </a:r>
          </a:p>
          <a:p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+     </a:t>
            </a:r>
            <a:r>
              <a:rPr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specpath</a:t>
            </a:r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 = ‘/</a:t>
            </a:r>
            <a:r>
              <a:rPr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fuego</a:t>
            </a:r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-core/engine/tests/%s/%</a:t>
            </a:r>
            <a:r>
              <a:rPr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s.spec</a:t>
            </a:r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’ % (</a:t>
            </a:r>
            <a:r>
              <a:rPr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testdir</a:t>
            </a:r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, </a:t>
            </a:r>
            <a:r>
              <a:rPr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testdir</a:t>
            </a:r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kumimoji="1"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+   else:</a:t>
            </a:r>
          </a:p>
          <a:p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+     </a:t>
            </a:r>
            <a:r>
              <a:rPr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specpath</a:t>
            </a:r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 = ‘%s/%</a:t>
            </a:r>
            <a:r>
              <a:rPr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s.spec</a:t>
            </a:r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’ % (</a:t>
            </a:r>
            <a:r>
              <a:rPr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os.environ</a:t>
            </a:r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[“FUEGO_SCRIPT_DIR”], </a:t>
            </a:r>
            <a:r>
              <a:rPr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testdir</a:t>
            </a:r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)</a:t>
            </a:r>
            <a:endParaRPr kumimoji="1" lang="ja-JP" altLang="en-US" sz="1600" dirty="0">
              <a:solidFill>
                <a:srgbClr val="336600"/>
              </a:solidFill>
              <a:latin typeface="Consolas" panose="020B0609020204030204" pitchFamily="49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A9A20E2-92A1-4DB0-82F7-E810EF554C76}"/>
              </a:ext>
            </a:extLst>
          </p:cNvPr>
          <p:cNvSpPr txBox="1"/>
          <p:nvPr/>
        </p:nvSpPr>
        <p:spPr>
          <a:xfrm>
            <a:off x="6660232" y="4221088"/>
            <a:ext cx="2160240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600" dirty="0"/>
              <a:t>engine/script/oven.py</a:t>
            </a:r>
            <a:endParaRPr kumimoji="1" lang="ja-JP" altLang="en-US" sz="1600" dirty="0"/>
          </a:p>
        </p:txBody>
      </p:sp>
      <p:sp>
        <p:nvSpPr>
          <p:cNvPr id="9" name="矢印: 下 8">
            <a:extLst>
              <a:ext uri="{FF2B5EF4-FFF2-40B4-BE49-F238E27FC236}">
                <a16:creationId xmlns:a16="http://schemas.microsoft.com/office/drawing/2014/main" id="{1CBA1CE0-D6CB-4F42-BE2B-2BF0670BA30A}"/>
              </a:ext>
            </a:extLst>
          </p:cNvPr>
          <p:cNvSpPr/>
          <p:nvPr/>
        </p:nvSpPr>
        <p:spPr>
          <a:xfrm>
            <a:off x="3420021" y="2377196"/>
            <a:ext cx="86409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DEE1A1E1-E288-4FEA-9A4B-5D230B02B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2017/9/1</a:t>
            </a:r>
          </a:p>
        </p:txBody>
      </p:sp>
    </p:spTree>
    <p:extLst>
      <p:ext uri="{BB962C8B-B14F-4D97-AF65-F5344CB8AC3E}">
        <p14:creationId xmlns:p14="http://schemas.microsoft.com/office/powerpoint/2010/main" val="35438706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79E4EF-D1B9-416D-8F70-EBBBEED45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GitLab + Fuego </a:t>
            </a:r>
            <a:r>
              <a:rPr kumimoji="1" lang="ja-JP" altLang="en-US" dirty="0"/>
              <a:t>問題</a:t>
            </a:r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2AEA61D-CBCE-44C1-9A33-E33FFDF4B8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99943"/>
            <a:ext cx="7772400" cy="4896544"/>
          </a:xfrm>
        </p:spPr>
        <p:txBody>
          <a:bodyPr/>
          <a:lstStyle/>
          <a:p>
            <a:r>
              <a:rPr kumimoji="1" lang="en-US" altLang="ja-JP" dirty="0"/>
              <a:t>Spec </a:t>
            </a:r>
            <a:r>
              <a:rPr kumimoji="1" lang="ja-JP" altLang="en-US" dirty="0"/>
              <a:t>ファイルに </a:t>
            </a:r>
            <a:r>
              <a:rPr kumimoji="1" lang="en-US" altLang="ja-JP" dirty="0" err="1"/>
              <a:t>key:value</a:t>
            </a:r>
            <a:r>
              <a:rPr kumimoji="1" lang="ja-JP" altLang="en-US" dirty="0"/>
              <a:t> を追加するとソースコード展開前にテストに失敗する</a:t>
            </a:r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r>
              <a:rPr kumimoji="1" lang="en-US" altLang="ja-JP" dirty="0"/>
              <a:t>Fuego bug</a:t>
            </a:r>
            <a:r>
              <a:rPr kumimoji="1" lang="ja-JP" altLang="en-US" dirty="0"/>
              <a:t>？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プロジェクト名に </a:t>
            </a:r>
            <a:r>
              <a:rPr kumimoji="1" lang="en-US" altLang="ja-JP" dirty="0"/>
              <a:t>“-” </a:t>
            </a:r>
            <a:r>
              <a:rPr kumimoji="1" lang="ja-JP" altLang="en-US" dirty="0"/>
              <a:t>が使われていると必ず起きる</a:t>
            </a:r>
            <a:endParaRPr kumimoji="1" lang="en-US" altLang="ja-JP" dirty="0"/>
          </a:p>
          <a:p>
            <a:pPr lvl="1"/>
            <a:r>
              <a:rPr lang="en-US" altLang="ja-JP" dirty="0" err="1"/>
              <a:t>ProjectName_KEY</a:t>
            </a:r>
            <a:r>
              <a:rPr lang="en-US" altLang="ja-JP" dirty="0"/>
              <a:t>=value </a:t>
            </a:r>
            <a:r>
              <a:rPr lang="ja-JP" altLang="en-US" dirty="0"/>
              <a:t>が環境変数として設定されるため、</a:t>
            </a:r>
            <a:r>
              <a:rPr lang="en-US" altLang="ja-JP" dirty="0" err="1"/>
              <a:t>ProjectName</a:t>
            </a:r>
            <a:r>
              <a:rPr lang="en-US" altLang="ja-JP" dirty="0"/>
              <a:t> </a:t>
            </a:r>
            <a:r>
              <a:rPr lang="ja-JP" altLang="en-US" dirty="0"/>
              <a:t>に </a:t>
            </a:r>
            <a:r>
              <a:rPr lang="en-US" altLang="ja-JP" dirty="0"/>
              <a:t>“-” </a:t>
            </a:r>
            <a:r>
              <a:rPr lang="ja-JP" altLang="en-US" dirty="0"/>
              <a:t>が使われているとここで怒られる</a:t>
            </a:r>
            <a:endParaRPr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8434A77-C889-4E7A-AEF3-B07C106973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2F15F-1AFC-4BC0-8570-51620DDAF18B}" type="slidenum">
              <a:rPr lang="en-US" altLang="ja-JP" smtClean="0"/>
              <a:pPr/>
              <a:t>11</a:t>
            </a:fld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EE1ED6D-5D5A-40D8-A53C-0F991E7A634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A91280C-DFC3-41BD-9B0C-FFECAA4F48B9}"/>
              </a:ext>
            </a:extLst>
          </p:cNvPr>
          <p:cNvSpPr txBox="1"/>
          <p:nvPr/>
        </p:nvSpPr>
        <p:spPr>
          <a:xfrm>
            <a:off x="1835696" y="4739660"/>
            <a:ext cx="6480720" cy="156966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Consolas" panose="020B0609020204030204" pitchFamily="49" charset="0"/>
              </a:rPr>
              <a:t>def </a:t>
            </a:r>
            <a:r>
              <a:rPr lang="en-US" altLang="ja-JP" sz="1600" dirty="0" err="1">
                <a:latin typeface="Consolas" panose="020B0609020204030204" pitchFamily="49" charset="0"/>
              </a:rPr>
              <a:t>generateSpec</a:t>
            </a:r>
            <a:r>
              <a:rPr lang="en-US" altLang="ja-JP" sz="1600" dirty="0">
                <a:latin typeface="Consolas" panose="020B0609020204030204" pitchFamily="49" charset="0"/>
              </a:rPr>
              <a:t>(</a:t>
            </a:r>
            <a:r>
              <a:rPr lang="en-US" altLang="ja-JP" sz="1600" dirty="0" err="1">
                <a:latin typeface="Consolas" panose="020B0609020204030204" pitchFamily="49" charset="0"/>
              </a:rPr>
              <a:t>ts</a:t>
            </a:r>
            <a:r>
              <a:rPr lang="en-US" altLang="ja-JP" sz="1600" dirty="0">
                <a:latin typeface="Consolas" panose="020B0609020204030204" pitchFamily="49" charset="0"/>
              </a:rPr>
              <a:t>, </a:t>
            </a:r>
            <a:r>
              <a:rPr lang="en-US" altLang="ja-JP" sz="1600" dirty="0" err="1">
                <a:latin typeface="Consolas" panose="020B0609020204030204" pitchFamily="49" charset="0"/>
              </a:rPr>
              <a:t>fout</a:t>
            </a:r>
            <a:r>
              <a:rPr lang="en-US" altLang="ja-JP" sz="1600" dirty="0">
                <a:latin typeface="Consolas" panose="020B0609020204030204" pitchFamily="49" charset="0"/>
              </a:rPr>
              <a:t>):</a:t>
            </a:r>
          </a:p>
          <a:p>
            <a:r>
              <a:rPr kumimoji="1" lang="en-US" altLang="ja-JP" sz="1600" dirty="0">
                <a:latin typeface="Consolas" panose="020B0609020204030204" pitchFamily="49" charset="0"/>
              </a:rPr>
              <a:t>    …</a:t>
            </a:r>
          </a:p>
          <a:p>
            <a:r>
              <a:rPr lang="en-US" altLang="ja-JP" sz="1600" dirty="0">
                <a:latin typeface="Consolas" panose="020B0609020204030204" pitchFamily="49" charset="0"/>
              </a:rPr>
              <a:t>    </a:t>
            </a:r>
            <a:r>
              <a:rPr lang="en-US" altLang="ja-JP" sz="1600" dirty="0" err="1">
                <a:latin typeface="Consolas" panose="020B0609020204030204" pitchFamily="49" charset="0"/>
              </a:rPr>
              <a:t>varname</a:t>
            </a:r>
            <a:r>
              <a:rPr lang="en-US" altLang="ja-JP" sz="1600" dirty="0">
                <a:latin typeface="Consolas" panose="020B0609020204030204" pitchFamily="49" charset="0"/>
              </a:rPr>
              <a:t> = “%</a:t>
            </a:r>
            <a:r>
              <a:rPr lang="en-US" altLang="ja-JP" sz="1600" dirty="0" err="1">
                <a:latin typeface="Consolas" panose="020B0609020204030204" pitchFamily="49" charset="0"/>
              </a:rPr>
              <a:t>s_%s</a:t>
            </a:r>
            <a:r>
              <a:rPr lang="en-US" altLang="ja-JP" sz="1600" dirty="0">
                <a:latin typeface="Consolas" panose="020B0609020204030204" pitchFamily="49" charset="0"/>
              </a:rPr>
              <a:t>” % (ts.name, </a:t>
            </a:r>
            <a:r>
              <a:rPr lang="en-US" altLang="ja-JP" sz="1600" dirty="0" err="1">
                <a:latin typeface="Consolas" panose="020B0609020204030204" pitchFamily="49" charset="0"/>
              </a:rPr>
              <a:t>var</a:t>
            </a:r>
            <a:r>
              <a:rPr lang="en-US" altLang="ja-JP" sz="1600" dirty="0">
                <a:latin typeface="Consolas" panose="020B0609020204030204" pitchFamily="49" charset="0"/>
              </a:rPr>
              <a:t>)</a:t>
            </a:r>
          </a:p>
          <a:p>
            <a:r>
              <a:rPr kumimoji="1" lang="en-US" altLang="ja-JP" sz="1600" dirty="0">
                <a:solidFill>
                  <a:srgbClr val="FF0000"/>
                </a:solidFill>
                <a:latin typeface="Consolas" panose="020B0609020204030204" pitchFamily="49" charset="0"/>
              </a:rPr>
              <a:t>-   </a:t>
            </a:r>
            <a:r>
              <a:rPr kumimoji="1" lang="en-US" altLang="ja-JP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varname</a:t>
            </a:r>
            <a:r>
              <a:rPr kumimoji="1" lang="en-US" altLang="ja-JP" sz="1600" dirty="0">
                <a:solidFill>
                  <a:srgbClr val="FF0000"/>
                </a:solidFill>
                <a:latin typeface="Consolas" panose="020B0609020204030204" pitchFamily="49" charset="0"/>
              </a:rPr>
              <a:t> = </a:t>
            </a:r>
            <a:r>
              <a:rPr kumimoji="1" lang="en-US" altLang="ja-JP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string.replace</a:t>
            </a:r>
            <a:r>
              <a:rPr kumimoji="1" lang="en-US" altLang="ja-JP" sz="1600" dirty="0">
                <a:solidFill>
                  <a:srgbClr val="FF0000"/>
                </a:solidFill>
                <a:latin typeface="Consolas" panose="020B0609020204030204" pitchFamily="49" charset="0"/>
              </a:rPr>
              <a:t>(</a:t>
            </a:r>
            <a:r>
              <a:rPr kumimoji="1" lang="en-US" altLang="ja-JP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varname</a:t>
            </a:r>
            <a:r>
              <a:rPr kumimoji="1" lang="en-US" altLang="ja-JP" sz="1600" dirty="0">
                <a:solidFill>
                  <a:srgbClr val="FF0000"/>
                </a:solidFill>
                <a:latin typeface="Consolas" panose="020B0609020204030204" pitchFamily="49" charset="0"/>
              </a:rPr>
              <a:t>, “.”, “_”).upper()</a:t>
            </a:r>
          </a:p>
          <a:p>
            <a:r>
              <a:rPr kumimoji="1"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+   </a:t>
            </a:r>
            <a:r>
              <a:rPr kumimoji="1"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var</a:t>
            </a:r>
            <a:r>
              <a:rPr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name</a:t>
            </a:r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 = </a:t>
            </a:r>
            <a:r>
              <a:rPr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re.sub</a:t>
            </a:r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(“\.|-”, “_”, </a:t>
            </a:r>
            <a:r>
              <a:rPr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varname</a:t>
            </a:r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).upper()</a:t>
            </a:r>
          </a:p>
          <a:p>
            <a:r>
              <a:rPr kumimoji="1" lang="en-US" altLang="ja-JP" sz="1600" dirty="0">
                <a:latin typeface="Consolas" panose="020B0609020204030204" pitchFamily="49" charset="0"/>
              </a:rPr>
              <a:t>    value = “%s” % (</a:t>
            </a:r>
            <a:r>
              <a:rPr kumimoji="1" lang="en-US" altLang="ja-JP" sz="1600" dirty="0" err="1">
                <a:latin typeface="Consolas" panose="020B0609020204030204" pitchFamily="49" charset="0"/>
              </a:rPr>
              <a:t>ts.variables</a:t>
            </a:r>
            <a:r>
              <a:rPr kumimoji="1" lang="en-US" altLang="ja-JP" sz="1600" dirty="0">
                <a:latin typeface="Consolas" panose="020B0609020204030204" pitchFamily="49" charset="0"/>
              </a:rPr>
              <a:t>[</a:t>
            </a:r>
            <a:r>
              <a:rPr kumimoji="1" lang="en-US" altLang="ja-JP" sz="1600" dirty="0" err="1">
                <a:latin typeface="Consolas" panose="020B0609020204030204" pitchFamily="49" charset="0"/>
              </a:rPr>
              <a:t>var</a:t>
            </a:r>
            <a:r>
              <a:rPr kumimoji="1" lang="en-US" altLang="ja-JP" sz="1600" dirty="0">
                <a:latin typeface="Consolas" panose="020B0609020204030204" pitchFamily="49" charset="0"/>
              </a:rPr>
              <a:t>])</a:t>
            </a:r>
            <a:endParaRPr kumimoji="1" lang="ja-JP" altLang="en-US" sz="1600" dirty="0">
              <a:latin typeface="Consolas" panose="020B0609020204030204" pitchFamily="49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113E722-A8BB-4CE0-95E4-24343E91252D}"/>
              </a:ext>
            </a:extLst>
          </p:cNvPr>
          <p:cNvSpPr txBox="1"/>
          <p:nvPr/>
        </p:nvSpPr>
        <p:spPr>
          <a:xfrm>
            <a:off x="6112363" y="4563310"/>
            <a:ext cx="2160240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600" dirty="0"/>
              <a:t>engine/script/oven.py</a:t>
            </a:r>
            <a:endParaRPr kumimoji="1" lang="ja-JP" altLang="en-US" sz="1600" dirty="0"/>
          </a:p>
        </p:txBody>
      </p:sp>
      <p:sp>
        <p:nvSpPr>
          <p:cNvPr id="10" name="矢印: 下 9">
            <a:extLst>
              <a:ext uri="{FF2B5EF4-FFF2-40B4-BE49-F238E27FC236}">
                <a16:creationId xmlns:a16="http://schemas.microsoft.com/office/drawing/2014/main" id="{9A98EA89-5448-4B9C-A7B1-9042D517A2F5}"/>
              </a:ext>
            </a:extLst>
          </p:cNvPr>
          <p:cNvSpPr/>
          <p:nvPr/>
        </p:nvSpPr>
        <p:spPr>
          <a:xfrm>
            <a:off x="3420021" y="2377196"/>
            <a:ext cx="86409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EBC5DD12-E250-4D87-97CB-FFC7BA918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2017/9/1</a:t>
            </a:r>
          </a:p>
        </p:txBody>
      </p:sp>
    </p:spTree>
    <p:extLst>
      <p:ext uri="{BB962C8B-B14F-4D97-AF65-F5344CB8AC3E}">
        <p14:creationId xmlns:p14="http://schemas.microsoft.com/office/powerpoint/2010/main" val="33273488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79E4EF-D1B9-416D-8F70-EBBBEED45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GitLab + Fuego </a:t>
            </a:r>
            <a:r>
              <a:rPr kumimoji="1" lang="ja-JP" altLang="en-US" dirty="0"/>
              <a:t>問題</a:t>
            </a:r>
            <a:r>
              <a:rPr lang="en-US" altLang="ja-JP" dirty="0"/>
              <a:t>3</a:t>
            </a:r>
            <a:endParaRPr kumimoji="1" lang="ja-JP" altLang="en-US" dirty="0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2AEA61D-CBCE-44C1-9A33-E33FFDF4B8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99943"/>
            <a:ext cx="7772400" cy="4896544"/>
          </a:xfrm>
        </p:spPr>
        <p:txBody>
          <a:bodyPr/>
          <a:lstStyle/>
          <a:p>
            <a:r>
              <a:rPr kumimoji="1" lang="en-US" altLang="ja-JP" dirty="0"/>
              <a:t>GitLab </a:t>
            </a:r>
            <a:r>
              <a:rPr kumimoji="1" lang="ja-JP" altLang="en-US" dirty="0"/>
              <a:t>と </a:t>
            </a:r>
            <a:r>
              <a:rPr kumimoji="1" lang="en-US" altLang="ja-JP" dirty="0"/>
              <a:t>Jenkins </a:t>
            </a:r>
            <a:r>
              <a:rPr kumimoji="1" lang="ja-JP" altLang="en-US" dirty="0"/>
              <a:t>の連携設定をすると </a:t>
            </a:r>
            <a:r>
              <a:rPr kumimoji="1" lang="en-US" altLang="ja-JP" dirty="0"/>
              <a:t>Jenkins </a:t>
            </a:r>
            <a:r>
              <a:rPr kumimoji="1" lang="ja-JP" altLang="en-US" dirty="0"/>
              <a:t>がテストコードのソースを展開する</a:t>
            </a:r>
            <a:endParaRPr kumimoji="1" lang="en-US" altLang="ja-JP" dirty="0"/>
          </a:p>
          <a:p>
            <a:r>
              <a:rPr lang="en-US" altLang="ja-JP" dirty="0"/>
              <a:t>Fuego </a:t>
            </a:r>
            <a:r>
              <a:rPr lang="ja-JP" altLang="en-US" dirty="0"/>
              <a:t>もコードを展開しようとする。</a:t>
            </a:r>
            <a:r>
              <a:rPr lang="en-US" altLang="ja-JP" dirty="0"/>
              <a:t>Jenkins </a:t>
            </a:r>
            <a:r>
              <a:rPr lang="ja-JP" altLang="en-US" dirty="0"/>
              <a:t>の展開先と </a:t>
            </a:r>
            <a:r>
              <a:rPr lang="en-US" altLang="ja-JP" dirty="0"/>
              <a:t>Fuego </a:t>
            </a:r>
            <a:r>
              <a:rPr lang="ja-JP" altLang="en-US" dirty="0"/>
              <a:t>の展開先が異なる問題が発生</a:t>
            </a:r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r>
              <a:rPr kumimoji="1" lang="en-US" altLang="ja-JP" dirty="0" err="1"/>
              <a:t>srctype</a:t>
            </a:r>
            <a:r>
              <a:rPr kumimoji="1" lang="en-US" altLang="ja-JP" dirty="0"/>
              <a:t> </a:t>
            </a:r>
            <a:r>
              <a:rPr kumimoji="1" lang="ja-JP" altLang="en-US" dirty="0"/>
              <a:t>を追加</a:t>
            </a:r>
            <a:endParaRPr kumimoji="1" lang="en-US" altLang="ja-JP" dirty="0"/>
          </a:p>
          <a:p>
            <a:pPr lvl="1"/>
            <a:r>
              <a:rPr lang="en-US" altLang="ja-JP" dirty="0"/>
              <a:t>spec file </a:t>
            </a:r>
            <a:r>
              <a:rPr lang="ja-JP" altLang="en-US" dirty="0"/>
              <a:t>に記述</a:t>
            </a:r>
            <a:endParaRPr lang="en-US" altLang="ja-JP" dirty="0"/>
          </a:p>
          <a:p>
            <a:pPr lvl="1"/>
            <a:r>
              <a:rPr kumimoji="1" lang="ja-JP" altLang="en-US" dirty="0"/>
              <a:t>種類は </a:t>
            </a:r>
            <a:r>
              <a:rPr kumimoji="1" lang="en-US" altLang="ja-JP" dirty="0" err="1"/>
              <a:t>tarball</a:t>
            </a:r>
            <a:r>
              <a:rPr kumimoji="1" lang="en-US" altLang="ja-JP" dirty="0"/>
              <a:t>, git, </a:t>
            </a:r>
            <a:r>
              <a:rPr kumimoji="1" lang="en-US" altLang="ja-JP" dirty="0">
                <a:solidFill>
                  <a:srgbClr val="FF0000"/>
                </a:solidFill>
              </a:rPr>
              <a:t>raw</a:t>
            </a:r>
          </a:p>
          <a:p>
            <a:pPr lvl="1"/>
            <a:r>
              <a:rPr lang="en-US" altLang="ja-JP" dirty="0"/>
              <a:t>Fuego</a:t>
            </a:r>
            <a:r>
              <a:rPr lang="ja-JP" altLang="en-US" dirty="0"/>
              <a:t> </a:t>
            </a:r>
            <a:r>
              <a:rPr lang="en-US" altLang="ja-JP" dirty="0"/>
              <a:t>core</a:t>
            </a:r>
            <a:r>
              <a:rPr lang="ja-JP" altLang="en-US" dirty="0"/>
              <a:t> を改造</a:t>
            </a:r>
            <a:endParaRPr lang="en-US" altLang="ja-JP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8434A77-C889-4E7A-AEF3-B07C106973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2F15F-1AFC-4BC0-8570-51620DDAF18B}" type="slidenum">
              <a:rPr lang="en-US" altLang="ja-JP" smtClean="0"/>
              <a:pPr/>
              <a:t>12</a:t>
            </a:fld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EE1ED6D-5D5A-40D8-A53C-0F991E7A634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8441E1E-71F4-42F8-99AA-DA904AFD3BBE}"/>
              </a:ext>
            </a:extLst>
          </p:cNvPr>
          <p:cNvSpPr txBox="1"/>
          <p:nvPr/>
        </p:nvSpPr>
        <p:spPr>
          <a:xfrm>
            <a:off x="5093010" y="3988163"/>
            <a:ext cx="3600400" cy="230832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Consolas" panose="020B0609020204030204" pitchFamily="49" charset="0"/>
              </a:rPr>
              <a:t>{</a:t>
            </a:r>
          </a:p>
          <a:p>
            <a:r>
              <a:rPr kumimoji="1" lang="en-US" altLang="ja-JP" sz="1600" dirty="0">
                <a:latin typeface="Consolas" panose="020B0609020204030204" pitchFamily="49" charset="0"/>
              </a:rPr>
              <a:t>  “</a:t>
            </a:r>
            <a:r>
              <a:rPr kumimoji="1" lang="en-US" altLang="ja-JP" sz="1600" dirty="0" err="1">
                <a:latin typeface="Consolas" panose="020B0609020204030204" pitchFamily="49" charset="0"/>
              </a:rPr>
              <a:t>testName</a:t>
            </a:r>
            <a:r>
              <a:rPr kumimoji="1" lang="en-US" altLang="ja-JP" sz="1600" dirty="0">
                <a:latin typeface="Consolas" panose="020B0609020204030204" pitchFamily="49" charset="0"/>
              </a:rPr>
              <a:t>”:”sample-test”,</a:t>
            </a:r>
          </a:p>
          <a:p>
            <a:r>
              <a:rPr lang="en-US" altLang="ja-JP" sz="1600" dirty="0">
                <a:latin typeface="Consolas" panose="020B0609020204030204" pitchFamily="49" charset="0"/>
              </a:rPr>
              <a:t>  “specs”: [</a:t>
            </a:r>
          </a:p>
          <a:p>
            <a:r>
              <a:rPr kumimoji="1" lang="en-US" altLang="ja-JP" sz="1600" dirty="0">
                <a:latin typeface="Consolas" panose="020B0609020204030204" pitchFamily="49" charset="0"/>
              </a:rPr>
              <a:t>    {</a:t>
            </a:r>
          </a:p>
          <a:p>
            <a:r>
              <a:rPr lang="en-US" altLang="ja-JP" sz="1600" dirty="0">
                <a:latin typeface="Consolas" panose="020B0609020204030204" pitchFamily="49" charset="0"/>
              </a:rPr>
              <a:t>      “name”: “default”,</a:t>
            </a:r>
          </a:p>
          <a:p>
            <a:r>
              <a:rPr lang="en-US" altLang="ja-JP" sz="1600" dirty="0">
                <a:latin typeface="Consolas" panose="020B0609020204030204" pitchFamily="49" charset="0"/>
              </a:rPr>
              <a:t>      </a:t>
            </a:r>
            <a:r>
              <a:rPr lang="en-US" altLang="ja-JP" sz="1600" dirty="0">
                <a:solidFill>
                  <a:srgbClr val="FF0000"/>
                </a:solidFill>
                <a:latin typeface="Consolas" panose="020B0609020204030204" pitchFamily="49" charset="0"/>
              </a:rPr>
              <a:t>“</a:t>
            </a:r>
            <a:r>
              <a:rPr lang="en-US" altLang="ja-JP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srctype</a:t>
            </a:r>
            <a:r>
              <a:rPr lang="en-US" altLang="ja-JP" sz="1600" dirty="0">
                <a:solidFill>
                  <a:srgbClr val="FF0000"/>
                </a:solidFill>
                <a:latin typeface="Consolas" panose="020B0609020204030204" pitchFamily="49" charset="0"/>
              </a:rPr>
              <a:t>”: “raw”</a:t>
            </a:r>
          </a:p>
          <a:p>
            <a:r>
              <a:rPr kumimoji="1" lang="en-US" altLang="ja-JP" sz="1600" dirty="0">
                <a:latin typeface="Consolas" panose="020B0609020204030204" pitchFamily="49" charset="0"/>
              </a:rPr>
              <a:t>    }</a:t>
            </a:r>
          </a:p>
          <a:p>
            <a:r>
              <a:rPr lang="en-US" altLang="ja-JP" sz="1600" dirty="0">
                <a:latin typeface="Consolas" panose="020B0609020204030204" pitchFamily="49" charset="0"/>
              </a:rPr>
              <a:t>  ]</a:t>
            </a:r>
          </a:p>
          <a:p>
            <a:r>
              <a:rPr kumimoji="1" lang="en-US" altLang="ja-JP" sz="1600" dirty="0">
                <a:latin typeface="Consolas" panose="020B0609020204030204" pitchFamily="49" charset="0"/>
              </a:rPr>
              <a:t>}</a:t>
            </a:r>
            <a:endParaRPr kumimoji="1" lang="ja-JP" altLang="en-US" sz="1600" dirty="0">
              <a:latin typeface="Consolas" panose="020B0609020204030204" pitchFamily="49" charset="0"/>
            </a:endParaRPr>
          </a:p>
        </p:txBody>
      </p:sp>
      <p:sp>
        <p:nvSpPr>
          <p:cNvPr id="7" name="矢印: 下 6">
            <a:extLst>
              <a:ext uri="{FF2B5EF4-FFF2-40B4-BE49-F238E27FC236}">
                <a16:creationId xmlns:a16="http://schemas.microsoft.com/office/drawing/2014/main" id="{887DE275-6358-4A3B-A225-923030716D88}"/>
              </a:ext>
            </a:extLst>
          </p:cNvPr>
          <p:cNvSpPr/>
          <p:nvPr/>
        </p:nvSpPr>
        <p:spPr>
          <a:xfrm>
            <a:off x="1755371" y="3195108"/>
            <a:ext cx="86409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03592250-38BC-414A-9D82-8EEAAABC8F6A}"/>
              </a:ext>
            </a:extLst>
          </p:cNvPr>
          <p:cNvSpPr/>
          <p:nvPr/>
        </p:nvSpPr>
        <p:spPr>
          <a:xfrm>
            <a:off x="4139952" y="3035810"/>
            <a:ext cx="1906116" cy="773780"/>
          </a:xfrm>
          <a:prstGeom prst="wedgeRoundRectCallout">
            <a:avLst>
              <a:gd name="adj1" fmla="val -64912"/>
              <a:gd name="adj2" fmla="val 169006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000" dirty="0"/>
              <a:t>Jenkins</a:t>
            </a:r>
            <a:r>
              <a:rPr lang="ja-JP" altLang="en-US" sz="2000" dirty="0"/>
              <a:t> が展開した場合用</a:t>
            </a:r>
            <a:endParaRPr kumimoji="1" lang="ja-JP" altLang="en-US" sz="2000" dirty="0"/>
          </a:p>
        </p:txBody>
      </p:sp>
      <p:sp>
        <p:nvSpPr>
          <p:cNvPr id="9" name="日付プレースホルダー 8">
            <a:extLst>
              <a:ext uri="{FF2B5EF4-FFF2-40B4-BE49-F238E27FC236}">
                <a16:creationId xmlns:a16="http://schemas.microsoft.com/office/drawing/2014/main" id="{8D45010E-68A7-4AE5-9CDC-B572F4EAA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2017/9/1</a:t>
            </a:r>
          </a:p>
        </p:txBody>
      </p:sp>
    </p:spTree>
    <p:extLst>
      <p:ext uri="{BB962C8B-B14F-4D97-AF65-F5344CB8AC3E}">
        <p14:creationId xmlns:p14="http://schemas.microsoft.com/office/powerpoint/2010/main" val="1188526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79E4EF-D1B9-416D-8F70-EBBBEED45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GitLab + Fuego </a:t>
            </a:r>
            <a:r>
              <a:rPr kumimoji="1" lang="ja-JP" altLang="en-US" dirty="0"/>
              <a:t>問題</a:t>
            </a:r>
            <a:r>
              <a:rPr lang="en-US" altLang="ja-JP" dirty="0"/>
              <a:t>3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8434A77-C889-4E7A-AEF3-B07C106973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2F15F-1AFC-4BC0-8570-51620DDAF18B}" type="slidenum">
              <a:rPr lang="en-US" altLang="ja-JP" smtClean="0"/>
              <a:pPr/>
              <a:t>13</a:t>
            </a:fld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EE1ED6D-5D5A-40D8-A53C-0F991E7A634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8441E1E-71F4-42F8-99AA-DA904AFD3BBE}"/>
              </a:ext>
            </a:extLst>
          </p:cNvPr>
          <p:cNvSpPr txBox="1"/>
          <p:nvPr/>
        </p:nvSpPr>
        <p:spPr>
          <a:xfrm>
            <a:off x="251520" y="1127989"/>
            <a:ext cx="5463302" cy="2062103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+function </a:t>
            </a:r>
            <a:r>
              <a:rPr kumimoji="1"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src_type</a:t>
            </a:r>
            <a:r>
              <a:rPr kumimoji="1"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+</a:t>
            </a:r>
            <a:r>
              <a:rPr lang="ja-JP" altLang="en-US" sz="1600" dirty="0">
                <a:solidFill>
                  <a:srgbClr val="336600"/>
                </a:solidFill>
                <a:latin typeface="Consolas" panose="020B0609020204030204" pitchFamily="49" charset="0"/>
              </a:rPr>
              <a:t>  </a:t>
            </a:r>
            <a:r>
              <a:rPr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upName</a:t>
            </a:r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=`echo</a:t>
            </a:r>
            <a:r>
              <a:rPr lang="ja-JP" altLang="en-US" sz="1600" dirty="0">
                <a:solidFill>
                  <a:srgbClr val="336600"/>
                </a:solidFill>
                <a:latin typeface="Consolas" panose="020B0609020204030204" pitchFamily="49" charset="0"/>
              </a:rPr>
              <a:t> </a:t>
            </a:r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“${JOB_NAME^^}”| </a:t>
            </a:r>
            <a:r>
              <a:rPr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tr</a:t>
            </a:r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 ‘.|-’ ‘_’`</a:t>
            </a:r>
          </a:p>
          <a:p>
            <a:r>
              <a:rPr kumimoji="1"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+  </a:t>
            </a:r>
            <a:r>
              <a:rPr kumimoji="1"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spec_srctype</a:t>
            </a:r>
            <a:r>
              <a:rPr kumimoji="1"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=“${</a:t>
            </a:r>
            <a:r>
              <a:rPr kumimoji="1"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upName</a:t>
            </a:r>
            <a:r>
              <a:rPr kumimoji="1"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}_SRCTYPE”</a:t>
            </a:r>
          </a:p>
          <a:p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+  if [ ! –z “${!</a:t>
            </a:r>
            <a:r>
              <a:rPr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spec_srctype</a:t>
            </a:r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}” ]; then</a:t>
            </a:r>
          </a:p>
          <a:p>
            <a:r>
              <a:rPr kumimoji="1"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+    </a:t>
            </a:r>
            <a:r>
              <a:rPr kumimoji="1"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srctype</a:t>
            </a:r>
            <a:r>
              <a:rPr kumimoji="1"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=${!</a:t>
            </a:r>
            <a:r>
              <a:rPr kumimoji="1"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spec_srctype</a:t>
            </a:r>
            <a:r>
              <a:rPr kumimoji="1"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}</a:t>
            </a:r>
          </a:p>
          <a:p>
            <a:r>
              <a:rPr kumimoji="1"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+  fi</a:t>
            </a:r>
          </a:p>
          <a:p>
            <a:r>
              <a:rPr kumimoji="1"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+ </a:t>
            </a:r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 echo “${</a:t>
            </a:r>
            <a:r>
              <a:rPr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srctype</a:t>
            </a:r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}”</a:t>
            </a:r>
          </a:p>
          <a:p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+}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5799303-8789-4866-BC58-3CDE1BF9314A}"/>
              </a:ext>
            </a:extLst>
          </p:cNvPr>
          <p:cNvSpPr txBox="1"/>
          <p:nvPr/>
        </p:nvSpPr>
        <p:spPr>
          <a:xfrm>
            <a:off x="3533241" y="2564904"/>
            <a:ext cx="5392062" cy="2062103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Consolas" panose="020B0609020204030204" pitchFamily="49" charset="0"/>
              </a:rPr>
              <a:t> function </a:t>
            </a:r>
            <a:r>
              <a:rPr lang="en-US" altLang="ja-JP" sz="1600" dirty="0" err="1">
                <a:latin typeface="Consolas" panose="020B0609020204030204" pitchFamily="49" charset="0"/>
              </a:rPr>
              <a:t>pre_build</a:t>
            </a:r>
            <a:r>
              <a:rPr lang="en-US" altLang="ja-JP" sz="1600" dirty="0">
                <a:latin typeface="Consolas" panose="020B0609020204030204" pitchFamily="49" charset="0"/>
              </a:rPr>
              <a:t> {</a:t>
            </a:r>
          </a:p>
          <a:p>
            <a:r>
              <a:rPr kumimoji="1" lang="en-US" altLang="ja-JP" sz="1600" dirty="0">
                <a:latin typeface="Consolas" panose="020B0609020204030204" pitchFamily="49" charset="0"/>
              </a:rPr>
              <a:t>   cd ${WORKSPACE}</a:t>
            </a:r>
          </a:p>
          <a:p>
            <a:r>
              <a:rPr lang="en-US" altLang="ja-JP" sz="1600" dirty="0">
                <a:solidFill>
                  <a:srgbClr val="FF0000"/>
                </a:solidFill>
                <a:latin typeface="Consolas" panose="020B0609020204030204" pitchFamily="49" charset="0"/>
              </a:rPr>
              <a:t>-  </a:t>
            </a:r>
            <a:r>
              <a:rPr lang="en-US" altLang="ja-JP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upName</a:t>
            </a:r>
            <a:r>
              <a:rPr lang="en-US" altLang="ja-JP" sz="1600" dirty="0">
                <a:solidFill>
                  <a:srgbClr val="FF0000"/>
                </a:solidFill>
                <a:latin typeface="Consolas" panose="020B0609020204030204" pitchFamily="49" charset="0"/>
              </a:rPr>
              <a:t>=`echo “${JOB_NAME^^}”| </a:t>
            </a:r>
            <a:r>
              <a:rPr lang="en-US" altLang="ja-JP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tr</a:t>
            </a:r>
            <a:r>
              <a:rPr lang="en-US" altLang="ja-JP" sz="1600" dirty="0">
                <a:solidFill>
                  <a:srgbClr val="FF0000"/>
                </a:solidFill>
                <a:latin typeface="Consolas" panose="020B0609020204030204" pitchFamily="49" charset="0"/>
              </a:rPr>
              <a:t> ‘.’ ‘_’`</a:t>
            </a:r>
          </a:p>
          <a:p>
            <a:r>
              <a:rPr kumimoji="1"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+  </a:t>
            </a:r>
            <a:r>
              <a:rPr kumimoji="1"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scrtype</a:t>
            </a:r>
            <a:r>
              <a:rPr kumimoji="1"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=`</a:t>
            </a:r>
            <a:r>
              <a:rPr kumimoji="1"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src_type</a:t>
            </a:r>
            <a:r>
              <a:rPr kumimoji="1"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`</a:t>
            </a:r>
          </a:p>
          <a:p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+  if [ $</a:t>
            </a:r>
            <a:r>
              <a:rPr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srctype</a:t>
            </a:r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 = “raw”]; then</a:t>
            </a:r>
          </a:p>
          <a:p>
            <a:r>
              <a:rPr kumimoji="1"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+    return 0</a:t>
            </a:r>
          </a:p>
          <a:p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+  fi</a:t>
            </a:r>
          </a:p>
          <a:p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+  </a:t>
            </a:r>
            <a:r>
              <a:rPr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upName</a:t>
            </a:r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=`echo</a:t>
            </a:r>
            <a:r>
              <a:rPr lang="ja-JP" altLang="en-US" sz="1600" dirty="0">
                <a:solidFill>
                  <a:srgbClr val="336600"/>
                </a:solidFill>
                <a:latin typeface="Consolas" panose="020B0609020204030204" pitchFamily="49" charset="0"/>
              </a:rPr>
              <a:t> </a:t>
            </a:r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“${JOB_NAME^^}”| </a:t>
            </a:r>
            <a:r>
              <a:rPr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tr</a:t>
            </a:r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 ‘.|-’ ‘_’`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E6E8B5E-A6B1-41B1-9BDC-0BE6F437C5A6}"/>
              </a:ext>
            </a:extLst>
          </p:cNvPr>
          <p:cNvSpPr txBox="1"/>
          <p:nvPr/>
        </p:nvSpPr>
        <p:spPr>
          <a:xfrm>
            <a:off x="3533241" y="4684091"/>
            <a:ext cx="3663101" cy="1569660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Consolas" panose="020B0609020204030204" pitchFamily="49" charset="0"/>
              </a:rPr>
              <a:t> function </a:t>
            </a:r>
            <a:r>
              <a:rPr lang="en-US" altLang="ja-JP" sz="1600" dirty="0" err="1">
                <a:latin typeface="Consolas" panose="020B0609020204030204" pitchFamily="49" charset="0"/>
              </a:rPr>
              <a:t>pre_deploy</a:t>
            </a:r>
            <a:r>
              <a:rPr lang="en-US" altLang="ja-JP" sz="1600" dirty="0">
                <a:latin typeface="Consolas" panose="020B0609020204030204" pitchFamily="49" charset="0"/>
              </a:rPr>
              <a:t> {</a:t>
            </a:r>
          </a:p>
          <a:p>
            <a:r>
              <a:rPr kumimoji="1" lang="en-US" altLang="ja-JP" sz="1600" dirty="0">
                <a:latin typeface="Consolas" panose="020B0609020204030204" pitchFamily="49" charset="0"/>
              </a:rPr>
              <a:t>   cd “$WORKSPACE”</a:t>
            </a:r>
          </a:p>
          <a:p>
            <a:r>
              <a:rPr kumimoji="1"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+  </a:t>
            </a:r>
            <a:r>
              <a:rPr kumimoji="1"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scrtype</a:t>
            </a:r>
            <a:r>
              <a:rPr kumimoji="1"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=`</a:t>
            </a:r>
            <a:r>
              <a:rPr kumimoji="1"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src_type</a:t>
            </a:r>
            <a:r>
              <a:rPr kumimoji="1"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`</a:t>
            </a:r>
          </a:p>
          <a:p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+  if [ $</a:t>
            </a:r>
            <a:r>
              <a:rPr lang="en-US" altLang="ja-JP" sz="1600" dirty="0" err="1">
                <a:solidFill>
                  <a:srgbClr val="336600"/>
                </a:solidFill>
                <a:latin typeface="Consolas" panose="020B0609020204030204" pitchFamily="49" charset="0"/>
              </a:rPr>
              <a:t>srctype</a:t>
            </a:r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 = “raw”]; then</a:t>
            </a:r>
          </a:p>
          <a:p>
            <a:r>
              <a:rPr kumimoji="1"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+    return</a:t>
            </a:r>
          </a:p>
          <a:p>
            <a:r>
              <a:rPr lang="en-US" altLang="ja-JP" sz="1600" dirty="0">
                <a:solidFill>
                  <a:srgbClr val="336600"/>
                </a:solidFill>
                <a:latin typeface="Consolas" panose="020B0609020204030204" pitchFamily="49" charset="0"/>
              </a:rPr>
              <a:t>+  fi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1B22C28-894E-49FC-AE30-03DA362B3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2017/9/1</a:t>
            </a:r>
          </a:p>
        </p:txBody>
      </p:sp>
    </p:spTree>
    <p:extLst>
      <p:ext uri="{BB962C8B-B14F-4D97-AF65-F5344CB8AC3E}">
        <p14:creationId xmlns:p14="http://schemas.microsoft.com/office/powerpoint/2010/main" val="23101160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21BDD7-41D4-4238-9148-2F2D5605A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GitLab + Fuego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09D6069-8A41-49AE-94F5-76E57D0221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2F15F-1AFC-4BC0-8570-51620DDAF18B}" type="slidenum">
              <a:rPr lang="en-US" altLang="ja-JP" smtClean="0"/>
              <a:pPr/>
              <a:t>14</a:t>
            </a:fld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2F2C767-CAC1-4120-B4A7-64810284A19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94922FDB-F030-43F6-86A7-168645B5434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683568" y="3212976"/>
            <a:ext cx="576000" cy="576000"/>
          </a:xfrm>
          <a:prstGeom prst="rect">
            <a:avLst/>
          </a:prstGeom>
          <a:ln>
            <a:noFill/>
          </a:ln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E1938066-6880-47B3-AA3A-4EFAE6ADB30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2965509" y="3104976"/>
            <a:ext cx="792000" cy="792000"/>
          </a:xfrm>
          <a:prstGeom prst="rect">
            <a:avLst/>
          </a:prstGeom>
          <a:ln>
            <a:noFill/>
          </a:ln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DD6182E-2CB8-4BAD-9302-807164A3710A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231136" y="2959266"/>
            <a:ext cx="1108655" cy="1083420"/>
          </a:xfrm>
          <a:prstGeom prst="rect">
            <a:avLst/>
          </a:prstGeom>
          <a:ln>
            <a:noFill/>
          </a:ln>
        </p:spPr>
      </p:pic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058ED25F-8DF5-4AB1-891A-D9BC8C85D274}"/>
              </a:ext>
            </a:extLst>
          </p:cNvPr>
          <p:cNvGrpSpPr/>
          <p:nvPr/>
        </p:nvGrpSpPr>
        <p:grpSpPr>
          <a:xfrm>
            <a:off x="7075184" y="1362779"/>
            <a:ext cx="1420560" cy="1420560"/>
            <a:chOff x="4598312" y="2376000"/>
            <a:chExt cx="1420560" cy="1420560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0784C29D-0C7C-4D27-AFA3-87199E5EFB8B}"/>
                </a:ext>
              </a:extLst>
            </p:cNvPr>
            <p:cNvPicPr/>
            <p:nvPr/>
          </p:nvPicPr>
          <p:blipFill>
            <a:blip r:embed="rId5"/>
            <a:stretch/>
          </p:blipFill>
          <p:spPr>
            <a:xfrm>
              <a:off x="4598312" y="2376000"/>
              <a:ext cx="1420560" cy="1420560"/>
            </a:xfrm>
            <a:prstGeom prst="rect">
              <a:avLst/>
            </a:prstGeom>
            <a:ln>
              <a:noFill/>
            </a:ln>
          </p:spPr>
        </p:pic>
        <p:sp>
          <p:nvSpPr>
            <p:cNvPr id="9" name="CustomShape 19">
              <a:extLst>
                <a:ext uri="{FF2B5EF4-FFF2-40B4-BE49-F238E27FC236}">
                  <a16:creationId xmlns:a16="http://schemas.microsoft.com/office/drawing/2014/main" id="{8E34CB02-FC65-4AAC-8303-DD41D39C4F65}"/>
                </a:ext>
              </a:extLst>
            </p:cNvPr>
            <p:cNvSpPr/>
            <p:nvPr/>
          </p:nvSpPr>
          <p:spPr>
            <a:xfrm>
              <a:off x="4866872" y="2752920"/>
              <a:ext cx="451080" cy="415080"/>
            </a:xfrm>
            <a:custGeom>
              <a:avLst/>
              <a:gdLst/>
              <a:ahLst/>
              <a:cxnLst/>
              <a:rect l="0" t="0" r="r" b="b"/>
              <a:pathLst>
                <a:path w="1255" h="1155">
                  <a:moveTo>
                    <a:pt x="627" y="0"/>
                  </a:moveTo>
                  <a:lnTo>
                    <a:pt x="1254" y="1154"/>
                  </a:lnTo>
                  <a:lnTo>
                    <a:pt x="0" y="1154"/>
                  </a:lnTo>
                  <a:lnTo>
                    <a:pt x="627" y="0"/>
                  </a:lnTo>
                </a:path>
              </a:pathLst>
            </a:custGeom>
            <a:gradFill>
              <a:gsLst>
                <a:gs pos="0">
                  <a:srgbClr val="FF3333"/>
                </a:gs>
                <a:gs pos="100000">
                  <a:srgbClr val="6666FF"/>
                </a:gs>
              </a:gsLst>
              <a:lin ang="3600000"/>
            </a:gradFill>
            <a:ln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E1400B9B-C75A-45ED-B4FD-CB2F8068E9C0}"/>
              </a:ext>
            </a:extLst>
          </p:cNvPr>
          <p:cNvCxnSpPr>
            <a:cxnSpLocks/>
            <a:stCxn id="15" idx="3"/>
            <a:endCxn id="7" idx="1"/>
          </p:cNvCxnSpPr>
          <p:nvPr/>
        </p:nvCxnSpPr>
        <p:spPr>
          <a:xfrm>
            <a:off x="6522104" y="3500976"/>
            <a:ext cx="709032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6FD2CE74-85C7-414B-A93D-8C13F8E49132}"/>
              </a:ext>
            </a:extLst>
          </p:cNvPr>
          <p:cNvCxnSpPr>
            <a:cxnSpLocks/>
            <a:stCxn id="7" idx="0"/>
            <a:endCxn id="8" idx="2"/>
          </p:cNvCxnSpPr>
          <p:nvPr/>
        </p:nvCxnSpPr>
        <p:spPr>
          <a:xfrm flipV="1">
            <a:off x="7785464" y="2783339"/>
            <a:ext cx="0" cy="1759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F0D11BF9-DBE7-43FE-A3BF-A86DEA98FBB6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>
            <a:off x="1259568" y="3500976"/>
            <a:ext cx="1705941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図 14">
            <a:extLst>
              <a:ext uri="{FF2B5EF4-FFF2-40B4-BE49-F238E27FC236}">
                <a16:creationId xmlns:a16="http://schemas.microsoft.com/office/drawing/2014/main" id="{7607EEC3-FD15-496C-97C1-D7D7403BD04B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5730104" y="3104976"/>
            <a:ext cx="792000" cy="792000"/>
          </a:xfrm>
          <a:prstGeom prst="rect">
            <a:avLst/>
          </a:prstGeom>
          <a:ln>
            <a:noFill/>
          </a:ln>
        </p:spPr>
      </p:pic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1DD47F7E-ABF6-4254-8C0C-E80742689D48}"/>
              </a:ext>
            </a:extLst>
          </p:cNvPr>
          <p:cNvCxnSpPr>
            <a:cxnSpLocks/>
            <a:stCxn id="6" idx="3"/>
            <a:endCxn id="15" idx="1"/>
          </p:cNvCxnSpPr>
          <p:nvPr/>
        </p:nvCxnSpPr>
        <p:spPr>
          <a:xfrm>
            <a:off x="3757509" y="3500976"/>
            <a:ext cx="1972595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A7CA0D1-737A-4917-BD2C-262B8F877142}"/>
              </a:ext>
            </a:extLst>
          </p:cNvPr>
          <p:cNvSpPr txBox="1"/>
          <p:nvPr/>
        </p:nvSpPr>
        <p:spPr>
          <a:xfrm>
            <a:off x="2833960" y="3723311"/>
            <a:ext cx="10550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GitLab</a:t>
            </a:r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17245A8-514A-436A-87B7-93C3C623A21A}"/>
              </a:ext>
            </a:extLst>
          </p:cNvPr>
          <p:cNvSpPr txBox="1"/>
          <p:nvPr/>
        </p:nvSpPr>
        <p:spPr>
          <a:xfrm>
            <a:off x="581076" y="3723311"/>
            <a:ext cx="780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local</a:t>
            </a:r>
            <a:endParaRPr kumimoji="1" lang="ja-JP" altLang="en-US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0AB0DFD0-FCFA-4B8D-81ED-898D513C4F08}"/>
              </a:ext>
            </a:extLst>
          </p:cNvPr>
          <p:cNvSpPr txBox="1"/>
          <p:nvPr/>
        </p:nvSpPr>
        <p:spPr>
          <a:xfrm>
            <a:off x="5680623" y="3700068"/>
            <a:ext cx="1107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Jenkins</a:t>
            </a:r>
          </a:p>
          <a:p>
            <a:r>
              <a:rPr lang="en-US" altLang="ja-JP" dirty="0"/>
              <a:t>Fuego</a:t>
            </a:r>
            <a:endParaRPr kumimoji="1" lang="ja-JP" altLang="en-US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A579423B-18F6-4869-BACB-573AB15F804A}"/>
              </a:ext>
            </a:extLst>
          </p:cNvPr>
          <p:cNvSpPr txBox="1"/>
          <p:nvPr/>
        </p:nvSpPr>
        <p:spPr>
          <a:xfrm>
            <a:off x="1492996" y="3049115"/>
            <a:ext cx="1167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git push</a:t>
            </a:r>
            <a:endParaRPr kumimoji="1" lang="ja-JP" altLang="en-US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4CF9BFEE-D544-4774-BCC4-28A7715C0CC5}"/>
              </a:ext>
            </a:extLst>
          </p:cNvPr>
          <p:cNvSpPr txBox="1"/>
          <p:nvPr/>
        </p:nvSpPr>
        <p:spPr>
          <a:xfrm>
            <a:off x="4076184" y="3093026"/>
            <a:ext cx="1399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Push</a:t>
            </a:r>
            <a:r>
              <a:rPr kumimoji="1" lang="ja-JP" altLang="en-US" dirty="0"/>
              <a:t>通知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4D0C139-61E6-429B-BB84-36D6B612FFBE}"/>
              </a:ext>
            </a:extLst>
          </p:cNvPr>
          <p:cNvSpPr txBox="1"/>
          <p:nvPr/>
        </p:nvSpPr>
        <p:spPr>
          <a:xfrm>
            <a:off x="6653379" y="3101556"/>
            <a:ext cx="57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ssh</a:t>
            </a:r>
            <a:endParaRPr kumimoji="1" lang="ja-JP" altLang="en-US" dirty="0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FEBA716A-810E-40BB-8627-50D2B52591D4}"/>
              </a:ext>
            </a:extLst>
          </p:cNvPr>
          <p:cNvSpPr txBox="1"/>
          <p:nvPr/>
        </p:nvSpPr>
        <p:spPr>
          <a:xfrm>
            <a:off x="1963482" y="4924479"/>
            <a:ext cx="4867038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GitLab </a:t>
            </a:r>
            <a:r>
              <a:rPr kumimoji="1" lang="ja-JP" altLang="en-US" dirty="0"/>
              <a:t>にも </a:t>
            </a:r>
            <a:r>
              <a:rPr kumimoji="1" lang="en-US" altLang="ja-JP" dirty="0"/>
              <a:t>CI </a:t>
            </a:r>
            <a:r>
              <a:rPr kumimoji="1" lang="ja-JP" altLang="en-US" dirty="0"/>
              <a:t>ツールはあるので</a:t>
            </a:r>
            <a:endParaRPr kumimoji="1" lang="en-US" altLang="ja-JP" dirty="0"/>
          </a:p>
          <a:p>
            <a:r>
              <a:rPr kumimoji="1" lang="en-US" altLang="ja-JP" dirty="0"/>
              <a:t>Jenkins </a:t>
            </a:r>
            <a:r>
              <a:rPr kumimoji="1" lang="ja-JP" altLang="en-US" dirty="0"/>
              <a:t>はなくても動かせるのでは？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39CAE7C-9288-4DE2-91A3-717BD8320CFC}"/>
              </a:ext>
            </a:extLst>
          </p:cNvPr>
          <p:cNvSpPr txBox="1"/>
          <p:nvPr/>
        </p:nvSpPr>
        <p:spPr>
          <a:xfrm>
            <a:off x="1737229" y="1847947"/>
            <a:ext cx="1861407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solidFill>
                  <a:srgbClr val="FF0000"/>
                </a:solidFill>
              </a:rPr>
              <a:t>できた！！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10" name="日付プレースホルダー 9">
            <a:extLst>
              <a:ext uri="{FF2B5EF4-FFF2-40B4-BE49-F238E27FC236}">
                <a16:creationId xmlns:a16="http://schemas.microsoft.com/office/drawing/2014/main" id="{5491E597-52F5-40F2-AF0F-E71711ECC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2017/9/1</a:t>
            </a:r>
          </a:p>
        </p:txBody>
      </p:sp>
    </p:spTree>
    <p:extLst>
      <p:ext uri="{BB962C8B-B14F-4D97-AF65-F5344CB8AC3E}">
        <p14:creationId xmlns:p14="http://schemas.microsoft.com/office/powerpoint/2010/main" val="31894218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6BB2EF4F-F584-4095-94DD-3D8848F1C388}"/>
              </a:ext>
            </a:extLst>
          </p:cNvPr>
          <p:cNvSpPr/>
          <p:nvPr/>
        </p:nvSpPr>
        <p:spPr>
          <a:xfrm>
            <a:off x="3563888" y="3284984"/>
            <a:ext cx="2199059" cy="1131884"/>
          </a:xfrm>
          <a:prstGeom prst="round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4041838-C272-41B0-BD06-AA6A7E42BC49}"/>
              </a:ext>
            </a:extLst>
          </p:cNvPr>
          <p:cNvSpPr/>
          <p:nvPr/>
        </p:nvSpPr>
        <p:spPr>
          <a:xfrm>
            <a:off x="4523017" y="3665458"/>
            <a:ext cx="1107225" cy="60256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/>
              <a:t>Fuego</a:t>
            </a:r>
          </a:p>
          <a:p>
            <a:pPr algn="ctr"/>
            <a:r>
              <a:rPr kumimoji="1" lang="en-US" altLang="ja-JP" sz="2000" dirty="0"/>
              <a:t>scripts</a:t>
            </a:r>
            <a:endParaRPr kumimoji="1" lang="ja-JP" altLang="en-US" sz="2000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3B21BDD7-41D4-4238-9148-2F2D5605A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GitLab + Fuego without Jenkins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09D6069-8A41-49AE-94F5-76E57D0221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453336"/>
            <a:ext cx="1905000" cy="252264"/>
          </a:xfrm>
        </p:spPr>
        <p:txBody>
          <a:bodyPr/>
          <a:lstStyle/>
          <a:p>
            <a:fld id="{FEB2F15F-1AFC-4BC0-8570-51620DDAF18B}" type="slidenum">
              <a:rPr lang="en-US" altLang="ja-JP" smtClean="0"/>
              <a:pPr/>
              <a:t>15</a:t>
            </a:fld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2F2C767-CAC1-4120-B4A7-64810284A19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94922FDB-F030-43F6-86A7-168645B5434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590090" y="2107780"/>
            <a:ext cx="576000" cy="576000"/>
          </a:xfrm>
          <a:prstGeom prst="rect">
            <a:avLst/>
          </a:prstGeom>
          <a:ln>
            <a:noFill/>
          </a:ln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E1938066-6880-47B3-AA3A-4EFAE6ADB30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3872031" y="1999780"/>
            <a:ext cx="792000" cy="792000"/>
          </a:xfrm>
          <a:prstGeom prst="rect">
            <a:avLst/>
          </a:prstGeom>
          <a:ln>
            <a:noFill/>
          </a:ln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DD6182E-2CB8-4BAD-9302-807164A3710A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6340704" y="3413655"/>
            <a:ext cx="1108655" cy="1083420"/>
          </a:xfrm>
          <a:prstGeom prst="rect">
            <a:avLst/>
          </a:prstGeom>
          <a:ln>
            <a:noFill/>
          </a:ln>
        </p:spPr>
      </p:pic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058ED25F-8DF5-4AB1-891A-D9BC8C85D274}"/>
              </a:ext>
            </a:extLst>
          </p:cNvPr>
          <p:cNvGrpSpPr/>
          <p:nvPr/>
        </p:nvGrpSpPr>
        <p:grpSpPr>
          <a:xfrm>
            <a:off x="6184751" y="1657905"/>
            <a:ext cx="1420560" cy="1420560"/>
            <a:chOff x="4598312" y="2376000"/>
            <a:chExt cx="1420560" cy="1420560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0784C29D-0C7C-4D27-AFA3-87199E5EFB8B}"/>
                </a:ext>
              </a:extLst>
            </p:cNvPr>
            <p:cNvPicPr/>
            <p:nvPr/>
          </p:nvPicPr>
          <p:blipFill>
            <a:blip r:embed="rId5"/>
            <a:stretch/>
          </p:blipFill>
          <p:spPr>
            <a:xfrm>
              <a:off x="4598312" y="2376000"/>
              <a:ext cx="1420560" cy="1420560"/>
            </a:xfrm>
            <a:prstGeom prst="rect">
              <a:avLst/>
            </a:prstGeom>
            <a:ln>
              <a:noFill/>
            </a:ln>
          </p:spPr>
        </p:pic>
        <p:sp>
          <p:nvSpPr>
            <p:cNvPr id="9" name="CustomShape 19">
              <a:extLst>
                <a:ext uri="{FF2B5EF4-FFF2-40B4-BE49-F238E27FC236}">
                  <a16:creationId xmlns:a16="http://schemas.microsoft.com/office/drawing/2014/main" id="{8E34CB02-FC65-4AAC-8303-DD41D39C4F65}"/>
                </a:ext>
              </a:extLst>
            </p:cNvPr>
            <p:cNvSpPr/>
            <p:nvPr/>
          </p:nvSpPr>
          <p:spPr>
            <a:xfrm>
              <a:off x="4866872" y="2752920"/>
              <a:ext cx="451080" cy="415080"/>
            </a:xfrm>
            <a:custGeom>
              <a:avLst/>
              <a:gdLst/>
              <a:ahLst/>
              <a:cxnLst/>
              <a:rect l="0" t="0" r="r" b="b"/>
              <a:pathLst>
                <a:path w="1255" h="1155">
                  <a:moveTo>
                    <a:pt x="627" y="0"/>
                  </a:moveTo>
                  <a:lnTo>
                    <a:pt x="1254" y="1154"/>
                  </a:lnTo>
                  <a:lnTo>
                    <a:pt x="0" y="1154"/>
                  </a:lnTo>
                  <a:lnTo>
                    <a:pt x="627" y="0"/>
                  </a:lnTo>
                </a:path>
              </a:pathLst>
            </a:custGeom>
            <a:gradFill>
              <a:gsLst>
                <a:gs pos="0">
                  <a:srgbClr val="FF3333"/>
                </a:gs>
                <a:gs pos="100000">
                  <a:srgbClr val="6666FF"/>
                </a:gs>
              </a:gsLst>
              <a:lin ang="3600000"/>
            </a:gradFill>
            <a:ln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E1400B9B-C75A-45ED-B4FD-CB2F8068E9C0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5631672" y="3955365"/>
            <a:ext cx="709032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6FD2CE74-85C7-414B-A93D-8C13F8E49132}"/>
              </a:ext>
            </a:extLst>
          </p:cNvPr>
          <p:cNvCxnSpPr>
            <a:cxnSpLocks/>
            <a:stCxn id="7" idx="0"/>
            <a:endCxn id="8" idx="2"/>
          </p:cNvCxnSpPr>
          <p:nvPr/>
        </p:nvCxnSpPr>
        <p:spPr>
          <a:xfrm flipH="1" flipV="1">
            <a:off x="6895031" y="3078465"/>
            <a:ext cx="1" cy="335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F0D11BF9-DBE7-43FE-A3BF-A86DEA98FBB6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>
            <a:off x="2166090" y="2395780"/>
            <a:ext cx="1705941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A7CA0D1-737A-4917-BD2C-262B8F877142}"/>
              </a:ext>
            </a:extLst>
          </p:cNvPr>
          <p:cNvSpPr txBox="1"/>
          <p:nvPr/>
        </p:nvSpPr>
        <p:spPr>
          <a:xfrm>
            <a:off x="3740482" y="2618115"/>
            <a:ext cx="910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GitLab</a:t>
            </a:r>
            <a:endParaRPr kumimoji="1" lang="ja-JP" altLang="en-US" sz="2000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17245A8-514A-436A-87B7-93C3C623A21A}"/>
              </a:ext>
            </a:extLst>
          </p:cNvPr>
          <p:cNvSpPr txBox="1"/>
          <p:nvPr/>
        </p:nvSpPr>
        <p:spPr>
          <a:xfrm>
            <a:off x="1487598" y="2618115"/>
            <a:ext cx="6815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local</a:t>
            </a:r>
            <a:endParaRPr kumimoji="1" lang="ja-JP" altLang="en-US" sz="2000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A579423B-18F6-4869-BACB-573AB15F804A}"/>
              </a:ext>
            </a:extLst>
          </p:cNvPr>
          <p:cNvSpPr txBox="1"/>
          <p:nvPr/>
        </p:nvSpPr>
        <p:spPr>
          <a:xfrm>
            <a:off x="2399518" y="1943919"/>
            <a:ext cx="10021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git push</a:t>
            </a:r>
            <a:endParaRPr kumimoji="1" lang="ja-JP" altLang="en-US" sz="2000" dirty="0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4D0C139-61E6-429B-BB84-36D6B612FFBE}"/>
              </a:ext>
            </a:extLst>
          </p:cNvPr>
          <p:cNvSpPr txBox="1"/>
          <p:nvPr/>
        </p:nvSpPr>
        <p:spPr>
          <a:xfrm>
            <a:off x="5762947" y="3555945"/>
            <a:ext cx="511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/>
              <a:t>ssh</a:t>
            </a:r>
            <a:endParaRPr kumimoji="1" lang="ja-JP" altLang="en-US" sz="2000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16AEA7C-129B-407D-B6DD-2AAE51112212}"/>
              </a:ext>
            </a:extLst>
          </p:cNvPr>
          <p:cNvSpPr txBox="1"/>
          <p:nvPr/>
        </p:nvSpPr>
        <p:spPr>
          <a:xfrm>
            <a:off x="3734403" y="3225819"/>
            <a:ext cx="15295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err="1"/>
              <a:t>Doker</a:t>
            </a:r>
            <a:r>
              <a:rPr lang="en-US" altLang="ja-JP" sz="2000" dirty="0"/>
              <a:t> Image</a:t>
            </a:r>
            <a:endParaRPr kumimoji="1" lang="ja-JP" altLang="en-US" sz="2000" dirty="0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05DB1E81-70F6-47F9-BA2C-49490DA2DCAE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4195896" y="3018225"/>
            <a:ext cx="0" cy="2667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E5C61E4-51C1-44A0-BFAB-1D46589C353A}"/>
              </a:ext>
            </a:extLst>
          </p:cNvPr>
          <p:cNvSpPr txBox="1"/>
          <p:nvPr/>
        </p:nvSpPr>
        <p:spPr>
          <a:xfrm>
            <a:off x="3011656" y="5409142"/>
            <a:ext cx="5949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Jenkins</a:t>
            </a:r>
            <a:r>
              <a:rPr kumimoji="1" lang="ja-JP" altLang="en-US" dirty="0">
                <a:solidFill>
                  <a:srgbClr val="FF0000"/>
                </a:solidFill>
              </a:rPr>
              <a:t> が設定している環境変数が必要！！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7C0DE50E-9DD5-4F91-B126-0F7982F8A18D}"/>
              </a:ext>
            </a:extLst>
          </p:cNvPr>
          <p:cNvSpPr txBox="1"/>
          <p:nvPr/>
        </p:nvSpPr>
        <p:spPr>
          <a:xfrm>
            <a:off x="1079634" y="4716485"/>
            <a:ext cx="15969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試してみた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1" name="矢印: 右 20">
            <a:extLst>
              <a:ext uri="{FF2B5EF4-FFF2-40B4-BE49-F238E27FC236}">
                <a16:creationId xmlns:a16="http://schemas.microsoft.com/office/drawing/2014/main" id="{739990C2-9C76-4AB0-B280-801199874C58}"/>
              </a:ext>
            </a:extLst>
          </p:cNvPr>
          <p:cNvSpPr/>
          <p:nvPr/>
        </p:nvSpPr>
        <p:spPr>
          <a:xfrm>
            <a:off x="2900616" y="4750772"/>
            <a:ext cx="663272" cy="4064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521EFEC1-AA93-4F12-8624-D519A5586848}"/>
              </a:ext>
            </a:extLst>
          </p:cNvPr>
          <p:cNvSpPr txBox="1"/>
          <p:nvPr/>
        </p:nvSpPr>
        <p:spPr>
          <a:xfrm>
            <a:off x="3773544" y="4724752"/>
            <a:ext cx="4623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色々変数設定がないため怒られる</a:t>
            </a:r>
            <a:endParaRPr kumimoji="1" lang="en-US" altLang="ja-JP" dirty="0">
              <a:solidFill>
                <a:srgbClr val="FF0000"/>
              </a:solidFill>
            </a:endParaRPr>
          </a:p>
        </p:txBody>
      </p:sp>
      <p:sp>
        <p:nvSpPr>
          <p:cNvPr id="10" name="日付プレースホルダー 9">
            <a:extLst>
              <a:ext uri="{FF2B5EF4-FFF2-40B4-BE49-F238E27FC236}">
                <a16:creationId xmlns:a16="http://schemas.microsoft.com/office/drawing/2014/main" id="{C99FE2AF-FCED-46F7-9A9D-26E048288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2017/9/1</a:t>
            </a:r>
          </a:p>
        </p:txBody>
      </p:sp>
    </p:spTree>
    <p:extLst>
      <p:ext uri="{BB962C8B-B14F-4D97-AF65-F5344CB8AC3E}">
        <p14:creationId xmlns:p14="http://schemas.microsoft.com/office/powerpoint/2010/main" val="29109208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21BDD7-41D4-4238-9148-2F2D5605A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GitLab + Fuego without Jenkins</a:t>
            </a:r>
            <a:endParaRPr kumimoji="1" lang="ja-JP" altLang="en-US" dirty="0"/>
          </a:p>
        </p:txBody>
      </p:sp>
      <p:sp>
        <p:nvSpPr>
          <p:cNvPr id="10" name="コンテンツ プレースホルダー 9">
            <a:extLst>
              <a:ext uri="{FF2B5EF4-FFF2-40B4-BE49-F238E27FC236}">
                <a16:creationId xmlns:a16="http://schemas.microsoft.com/office/drawing/2014/main" id="{716F904C-098B-40BD-9C81-022D77DD73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以下の変数設定が必要</a:t>
            </a:r>
          </a:p>
          <a:p>
            <a:pPr lvl="1"/>
            <a:r>
              <a:rPr kumimoji="1" lang="en-US" altLang="ja-JP" dirty="0"/>
              <a:t>FUEGO_RO=/</a:t>
            </a:r>
            <a:r>
              <a:rPr kumimoji="1" lang="en-US" altLang="ja-JP" dirty="0" err="1"/>
              <a:t>fuego-ro</a:t>
            </a:r>
            <a:endParaRPr kumimoji="1" lang="en-US" altLang="ja-JP" dirty="0"/>
          </a:p>
          <a:p>
            <a:pPr lvl="1"/>
            <a:r>
              <a:rPr lang="en-US" altLang="ja-JP" dirty="0"/>
              <a:t>FUEGO_CORE=/</a:t>
            </a:r>
            <a:r>
              <a:rPr lang="en-US" altLang="ja-JP" dirty="0" err="1"/>
              <a:t>fuego</a:t>
            </a:r>
            <a:r>
              <a:rPr lang="en-US" altLang="ja-JP" dirty="0"/>
              <a:t>-core</a:t>
            </a:r>
          </a:p>
          <a:p>
            <a:pPr lvl="1"/>
            <a:r>
              <a:rPr kumimoji="1" lang="en-US" altLang="ja-JP" dirty="0"/>
              <a:t>FUEGO_RW=/</a:t>
            </a:r>
            <a:r>
              <a:rPr kumimoji="1" lang="en-US" altLang="ja-JP" dirty="0" err="1"/>
              <a:t>fuego-rw</a:t>
            </a:r>
            <a:endParaRPr kumimoji="1" lang="en-US" altLang="ja-JP" dirty="0"/>
          </a:p>
          <a:p>
            <a:pPr lvl="1"/>
            <a:r>
              <a:rPr lang="en-US" altLang="ja-JP" dirty="0"/>
              <a:t>NODE_NAME=</a:t>
            </a:r>
            <a:r>
              <a:rPr lang="en-US" altLang="ja-JP" dirty="0" err="1"/>
              <a:t>salvator</a:t>
            </a:r>
            <a:r>
              <a:rPr lang="en-US" altLang="ja-JP" dirty="0"/>
              <a:t>-x</a:t>
            </a:r>
          </a:p>
          <a:p>
            <a:pPr lvl="1"/>
            <a:r>
              <a:rPr kumimoji="1" lang="en-US" altLang="ja-JP" dirty="0"/>
              <a:t>TESTSPEC=default</a:t>
            </a:r>
          </a:p>
          <a:p>
            <a:pPr lvl="1"/>
            <a:r>
              <a:rPr lang="en-US" altLang="ja-JP" dirty="0"/>
              <a:t>TESTDIR=simple-test</a:t>
            </a:r>
          </a:p>
          <a:p>
            <a:pPr lvl="1"/>
            <a:r>
              <a:rPr kumimoji="1" lang="en-US" altLang="ja-JP" dirty="0"/>
              <a:t>BUILD_NUMBER=$CI_BUILD_ID</a:t>
            </a:r>
          </a:p>
          <a:p>
            <a:pPr lvl="1"/>
            <a:r>
              <a:rPr lang="en-US" altLang="ja-JP" dirty="0"/>
              <a:t>export WORKSPACE=`</a:t>
            </a:r>
            <a:r>
              <a:rPr lang="en-US" altLang="ja-JP" dirty="0" err="1"/>
              <a:t>pwd</a:t>
            </a:r>
            <a:r>
              <a:rPr lang="en-US" altLang="ja-JP" dirty="0"/>
              <a:t>`</a:t>
            </a:r>
          </a:p>
          <a:p>
            <a:pPr lvl="1"/>
            <a:r>
              <a:rPr lang="en-US" altLang="ja-JP" dirty="0"/>
              <a:t>export FUEGO_SCRIPT_DIR=$WORKSPACE/</a:t>
            </a:r>
            <a:r>
              <a:rPr lang="en-US" altLang="ja-JP" dirty="0" err="1"/>
              <a:t>fuego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テスト用スクリプト </a:t>
            </a:r>
            <a:r>
              <a:rPr lang="en-US" altLang="ja-JP" dirty="0"/>
              <a:t>fuego-test.sh </a:t>
            </a:r>
            <a:r>
              <a:rPr lang="ja-JP" altLang="en-US" dirty="0"/>
              <a:t>に記述</a:t>
            </a:r>
            <a:endParaRPr lang="en-US" altLang="ja-JP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09D6069-8A41-49AE-94F5-76E57D0221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2F15F-1AFC-4BC0-8570-51620DDAF18B}" type="slidenum">
              <a:rPr lang="en-US" altLang="ja-JP" smtClean="0"/>
              <a:pPr/>
              <a:t>16</a:t>
            </a:fld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2F2C767-CAC1-4120-B4A7-64810284A19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07269DED-46EC-4C4D-9C64-18777772D0D1}"/>
              </a:ext>
            </a:extLst>
          </p:cNvPr>
          <p:cNvSpPr/>
          <p:nvPr/>
        </p:nvSpPr>
        <p:spPr>
          <a:xfrm>
            <a:off x="1115616" y="4437112"/>
            <a:ext cx="6624736" cy="7200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吹き出し: 角を丸めた四角形 27">
            <a:extLst>
              <a:ext uri="{FF2B5EF4-FFF2-40B4-BE49-F238E27FC236}">
                <a16:creationId xmlns:a16="http://schemas.microsoft.com/office/drawing/2014/main" id="{D13E5795-E791-4C61-9502-FEAA6ABFE8C8}"/>
              </a:ext>
            </a:extLst>
          </p:cNvPr>
          <p:cNvSpPr/>
          <p:nvPr/>
        </p:nvSpPr>
        <p:spPr>
          <a:xfrm>
            <a:off x="5004048" y="2878665"/>
            <a:ext cx="3744416" cy="812638"/>
          </a:xfrm>
          <a:prstGeom prst="wedgeRoundRectCallout">
            <a:avLst>
              <a:gd name="adj1" fmla="val -32563"/>
              <a:gd name="adj2" fmla="val 138318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/>
              <a:t>Python script </a:t>
            </a:r>
            <a:r>
              <a:rPr kumimoji="1" lang="ja-JP" altLang="en-US" sz="2000" dirty="0"/>
              <a:t>が参照するので </a:t>
            </a:r>
            <a:r>
              <a:rPr kumimoji="1" lang="en-US" altLang="ja-JP" sz="2000" dirty="0"/>
              <a:t>export </a:t>
            </a:r>
            <a:r>
              <a:rPr kumimoji="1" lang="ja-JP" altLang="en-US" sz="2000" dirty="0"/>
              <a:t>する必要あり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43FF43F-34ED-40CB-A8CF-07BA1FFD5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2017/9/1</a:t>
            </a:r>
          </a:p>
        </p:txBody>
      </p:sp>
    </p:spTree>
    <p:extLst>
      <p:ext uri="{BB962C8B-B14F-4D97-AF65-F5344CB8AC3E}">
        <p14:creationId xmlns:p14="http://schemas.microsoft.com/office/powerpoint/2010/main" val="35453106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6BB2EF4F-F584-4095-94DD-3D8848F1C388}"/>
              </a:ext>
            </a:extLst>
          </p:cNvPr>
          <p:cNvSpPr/>
          <p:nvPr/>
        </p:nvSpPr>
        <p:spPr>
          <a:xfrm>
            <a:off x="3563888" y="3284984"/>
            <a:ext cx="2199059" cy="1131884"/>
          </a:xfrm>
          <a:prstGeom prst="round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4041838-C272-41B0-BD06-AA6A7E42BC49}"/>
              </a:ext>
            </a:extLst>
          </p:cNvPr>
          <p:cNvSpPr/>
          <p:nvPr/>
        </p:nvSpPr>
        <p:spPr>
          <a:xfrm>
            <a:off x="4523017" y="3665458"/>
            <a:ext cx="1107225" cy="60256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/>
              <a:t>Fuego</a:t>
            </a:r>
          </a:p>
          <a:p>
            <a:pPr algn="ctr"/>
            <a:r>
              <a:rPr kumimoji="1" lang="en-US" altLang="ja-JP" sz="2000" dirty="0"/>
              <a:t>scripts</a:t>
            </a:r>
            <a:endParaRPr kumimoji="1" lang="ja-JP" altLang="en-US" sz="2000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3B21BDD7-41D4-4238-9148-2F2D5605A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GitLab + Fuego without Jenkins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09D6069-8A41-49AE-94F5-76E57D0221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453336"/>
            <a:ext cx="1905000" cy="252264"/>
          </a:xfrm>
        </p:spPr>
        <p:txBody>
          <a:bodyPr/>
          <a:lstStyle/>
          <a:p>
            <a:fld id="{FEB2F15F-1AFC-4BC0-8570-51620DDAF18B}" type="slidenum">
              <a:rPr lang="en-US" altLang="ja-JP" smtClean="0"/>
              <a:pPr/>
              <a:t>17</a:t>
            </a:fld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2F2C767-CAC1-4120-B4A7-64810284A19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94922FDB-F030-43F6-86A7-168645B5434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590090" y="2107780"/>
            <a:ext cx="576000" cy="576000"/>
          </a:xfrm>
          <a:prstGeom prst="rect">
            <a:avLst/>
          </a:prstGeom>
          <a:ln>
            <a:noFill/>
          </a:ln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E1938066-6880-47B3-AA3A-4EFAE6ADB30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3872031" y="1999780"/>
            <a:ext cx="792000" cy="792000"/>
          </a:xfrm>
          <a:prstGeom prst="rect">
            <a:avLst/>
          </a:prstGeom>
          <a:ln>
            <a:noFill/>
          </a:ln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DD6182E-2CB8-4BAD-9302-807164A3710A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6340704" y="3413655"/>
            <a:ext cx="1108655" cy="1083420"/>
          </a:xfrm>
          <a:prstGeom prst="rect">
            <a:avLst/>
          </a:prstGeom>
          <a:ln>
            <a:noFill/>
          </a:ln>
        </p:spPr>
      </p:pic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058ED25F-8DF5-4AB1-891A-D9BC8C85D274}"/>
              </a:ext>
            </a:extLst>
          </p:cNvPr>
          <p:cNvGrpSpPr/>
          <p:nvPr/>
        </p:nvGrpSpPr>
        <p:grpSpPr>
          <a:xfrm>
            <a:off x="6184751" y="1657905"/>
            <a:ext cx="1420560" cy="1420560"/>
            <a:chOff x="4598312" y="2376000"/>
            <a:chExt cx="1420560" cy="1420560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0784C29D-0C7C-4D27-AFA3-87199E5EFB8B}"/>
                </a:ext>
              </a:extLst>
            </p:cNvPr>
            <p:cNvPicPr/>
            <p:nvPr/>
          </p:nvPicPr>
          <p:blipFill>
            <a:blip r:embed="rId5"/>
            <a:stretch/>
          </p:blipFill>
          <p:spPr>
            <a:xfrm>
              <a:off x="4598312" y="2376000"/>
              <a:ext cx="1420560" cy="1420560"/>
            </a:xfrm>
            <a:prstGeom prst="rect">
              <a:avLst/>
            </a:prstGeom>
            <a:ln>
              <a:noFill/>
            </a:ln>
          </p:spPr>
        </p:pic>
        <p:sp>
          <p:nvSpPr>
            <p:cNvPr id="9" name="CustomShape 19">
              <a:extLst>
                <a:ext uri="{FF2B5EF4-FFF2-40B4-BE49-F238E27FC236}">
                  <a16:creationId xmlns:a16="http://schemas.microsoft.com/office/drawing/2014/main" id="{8E34CB02-FC65-4AAC-8303-DD41D39C4F65}"/>
                </a:ext>
              </a:extLst>
            </p:cNvPr>
            <p:cNvSpPr/>
            <p:nvPr/>
          </p:nvSpPr>
          <p:spPr>
            <a:xfrm>
              <a:off x="4866872" y="2752920"/>
              <a:ext cx="451080" cy="415080"/>
            </a:xfrm>
            <a:custGeom>
              <a:avLst/>
              <a:gdLst/>
              <a:ahLst/>
              <a:cxnLst/>
              <a:rect l="0" t="0" r="r" b="b"/>
              <a:pathLst>
                <a:path w="1255" h="1155">
                  <a:moveTo>
                    <a:pt x="627" y="0"/>
                  </a:moveTo>
                  <a:lnTo>
                    <a:pt x="1254" y="1154"/>
                  </a:lnTo>
                  <a:lnTo>
                    <a:pt x="0" y="1154"/>
                  </a:lnTo>
                  <a:lnTo>
                    <a:pt x="627" y="0"/>
                  </a:lnTo>
                </a:path>
              </a:pathLst>
            </a:custGeom>
            <a:gradFill>
              <a:gsLst>
                <a:gs pos="0">
                  <a:srgbClr val="FF3333"/>
                </a:gs>
                <a:gs pos="100000">
                  <a:srgbClr val="6666FF"/>
                </a:gs>
              </a:gsLst>
              <a:lin ang="3600000"/>
            </a:gradFill>
            <a:ln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E1400B9B-C75A-45ED-B4FD-CB2F8068E9C0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5631672" y="3955365"/>
            <a:ext cx="709032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6FD2CE74-85C7-414B-A93D-8C13F8E49132}"/>
              </a:ext>
            </a:extLst>
          </p:cNvPr>
          <p:cNvCxnSpPr>
            <a:cxnSpLocks/>
            <a:stCxn id="7" idx="0"/>
            <a:endCxn id="8" idx="2"/>
          </p:cNvCxnSpPr>
          <p:nvPr/>
        </p:nvCxnSpPr>
        <p:spPr>
          <a:xfrm flipH="1" flipV="1">
            <a:off x="6895031" y="3078465"/>
            <a:ext cx="1" cy="335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F0D11BF9-DBE7-43FE-A3BF-A86DEA98FBB6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>
            <a:off x="2166090" y="2395780"/>
            <a:ext cx="1705941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A7CA0D1-737A-4917-BD2C-262B8F877142}"/>
              </a:ext>
            </a:extLst>
          </p:cNvPr>
          <p:cNvSpPr txBox="1"/>
          <p:nvPr/>
        </p:nvSpPr>
        <p:spPr>
          <a:xfrm>
            <a:off x="3740482" y="2618115"/>
            <a:ext cx="910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GitLab</a:t>
            </a:r>
            <a:endParaRPr kumimoji="1" lang="ja-JP" altLang="en-US" sz="2000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17245A8-514A-436A-87B7-93C3C623A21A}"/>
              </a:ext>
            </a:extLst>
          </p:cNvPr>
          <p:cNvSpPr txBox="1"/>
          <p:nvPr/>
        </p:nvSpPr>
        <p:spPr>
          <a:xfrm>
            <a:off x="1487598" y="2618115"/>
            <a:ext cx="6815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local</a:t>
            </a:r>
            <a:endParaRPr kumimoji="1" lang="ja-JP" altLang="en-US" sz="2000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A579423B-18F6-4869-BACB-573AB15F804A}"/>
              </a:ext>
            </a:extLst>
          </p:cNvPr>
          <p:cNvSpPr txBox="1"/>
          <p:nvPr/>
        </p:nvSpPr>
        <p:spPr>
          <a:xfrm>
            <a:off x="2400656" y="2013937"/>
            <a:ext cx="10021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git push</a:t>
            </a:r>
            <a:endParaRPr kumimoji="1" lang="ja-JP" altLang="en-US" sz="2000" dirty="0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4D0C139-61E6-429B-BB84-36D6B612FFBE}"/>
              </a:ext>
            </a:extLst>
          </p:cNvPr>
          <p:cNvSpPr txBox="1"/>
          <p:nvPr/>
        </p:nvSpPr>
        <p:spPr>
          <a:xfrm>
            <a:off x="5762947" y="3555945"/>
            <a:ext cx="511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/>
              <a:t>ssh</a:t>
            </a:r>
            <a:endParaRPr kumimoji="1" lang="ja-JP" altLang="en-US" sz="2000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16AEA7C-129B-407D-B6DD-2AAE51112212}"/>
              </a:ext>
            </a:extLst>
          </p:cNvPr>
          <p:cNvSpPr txBox="1"/>
          <p:nvPr/>
        </p:nvSpPr>
        <p:spPr>
          <a:xfrm>
            <a:off x="3734403" y="3225819"/>
            <a:ext cx="15295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err="1"/>
              <a:t>Doker</a:t>
            </a:r>
            <a:r>
              <a:rPr lang="en-US" altLang="ja-JP" sz="2000" dirty="0"/>
              <a:t> Image</a:t>
            </a:r>
            <a:endParaRPr kumimoji="1" lang="ja-JP" altLang="en-US" sz="2000" dirty="0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05DB1E81-70F6-47F9-BA2C-49490DA2DCAE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4195896" y="3018225"/>
            <a:ext cx="0" cy="2667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7C0DE50E-9DD5-4F91-B126-0F7982F8A18D}"/>
              </a:ext>
            </a:extLst>
          </p:cNvPr>
          <p:cNvSpPr txBox="1"/>
          <p:nvPr/>
        </p:nvSpPr>
        <p:spPr>
          <a:xfrm>
            <a:off x="1253159" y="5029745"/>
            <a:ext cx="6819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Fuego Test </a:t>
            </a:r>
            <a:r>
              <a:rPr lang="ja-JP" altLang="en-US" dirty="0">
                <a:solidFill>
                  <a:srgbClr val="FF0000"/>
                </a:solidFill>
              </a:rPr>
              <a:t>が </a:t>
            </a:r>
            <a:r>
              <a:rPr lang="en-US" altLang="ja-JP" dirty="0">
                <a:solidFill>
                  <a:srgbClr val="FF0000"/>
                </a:solidFill>
              </a:rPr>
              <a:t>Jenkins </a:t>
            </a:r>
            <a:r>
              <a:rPr lang="ja-JP" altLang="en-US" dirty="0">
                <a:solidFill>
                  <a:srgbClr val="FF0000"/>
                </a:solidFill>
              </a:rPr>
              <a:t>無しで </a:t>
            </a:r>
            <a:r>
              <a:rPr lang="en-US" altLang="ja-JP" dirty="0">
                <a:solidFill>
                  <a:srgbClr val="FF0000"/>
                </a:solidFill>
              </a:rPr>
              <a:t>GitLab </a:t>
            </a:r>
            <a:r>
              <a:rPr lang="ja-JP" altLang="en-US" dirty="0">
                <a:solidFill>
                  <a:srgbClr val="FF0000"/>
                </a:solidFill>
              </a:rPr>
              <a:t>と連携できた！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0" name="日付プレースホルダー 9">
            <a:extLst>
              <a:ext uri="{FF2B5EF4-FFF2-40B4-BE49-F238E27FC236}">
                <a16:creationId xmlns:a16="http://schemas.microsoft.com/office/drawing/2014/main" id="{0975DE6B-7AB5-4E80-A310-3E153E341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2017/9/1</a:t>
            </a:r>
          </a:p>
        </p:txBody>
      </p:sp>
    </p:spTree>
    <p:extLst>
      <p:ext uri="{BB962C8B-B14F-4D97-AF65-F5344CB8AC3E}">
        <p14:creationId xmlns:p14="http://schemas.microsoft.com/office/powerpoint/2010/main" val="42365606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21BDD7-41D4-4238-9148-2F2D5605A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まとめ</a:t>
            </a:r>
            <a:endParaRPr kumimoji="1" lang="ja-JP" altLang="en-US" dirty="0"/>
          </a:p>
        </p:txBody>
      </p:sp>
      <p:sp>
        <p:nvSpPr>
          <p:cNvPr id="10" name="コンテンツ プレースホルダー 9">
            <a:extLst>
              <a:ext uri="{FF2B5EF4-FFF2-40B4-BE49-F238E27FC236}">
                <a16:creationId xmlns:a16="http://schemas.microsoft.com/office/drawing/2014/main" id="{881D71D9-CD1A-48E4-8556-A10FC5FFD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/>
              <a:t>Fuego</a:t>
            </a:r>
            <a:r>
              <a:rPr kumimoji="1" lang="ja-JP" altLang="en-US"/>
              <a:t> と </a:t>
            </a:r>
            <a:r>
              <a:rPr kumimoji="1" lang="en-US" altLang="ja-JP"/>
              <a:t>GitLab </a:t>
            </a:r>
            <a:r>
              <a:rPr kumimoji="1" lang="ja-JP" altLang="en-US"/>
              <a:t>の連携を試してみた</a:t>
            </a:r>
            <a:r>
              <a:rPr lang="ja-JP" altLang="en-US"/>
              <a:t>。</a:t>
            </a:r>
            <a:endParaRPr lang="en-US" altLang="ja-JP"/>
          </a:p>
          <a:p>
            <a:r>
              <a:rPr lang="en-US" altLang="ja-JP"/>
              <a:t>Git push </a:t>
            </a:r>
            <a:r>
              <a:rPr lang="ja-JP" altLang="en-US"/>
              <a:t>をトリガーにすることができた。</a:t>
            </a:r>
            <a:endParaRPr kumimoji="1" lang="en-US" altLang="ja-JP"/>
          </a:p>
          <a:p>
            <a:r>
              <a:rPr lang="en-US" altLang="ja-JP"/>
              <a:t>Jenkins </a:t>
            </a:r>
            <a:r>
              <a:rPr lang="ja-JP" altLang="en-US"/>
              <a:t>を使わずに </a:t>
            </a:r>
            <a:r>
              <a:rPr lang="en-US" altLang="ja-JP"/>
              <a:t>fuego </a:t>
            </a:r>
            <a:r>
              <a:rPr lang="ja-JP" altLang="en-US"/>
              <a:t>テストができる環境が作れた</a:t>
            </a:r>
            <a:endParaRPr lang="en-US" altLang="ja-JP"/>
          </a:p>
          <a:p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09D6069-8A41-49AE-94F5-76E57D0221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2F15F-1AFC-4BC0-8570-51620DDAF18B}" type="slidenum">
              <a:rPr lang="en-US" altLang="ja-JP" smtClean="0"/>
              <a:pPr/>
              <a:t>18</a:t>
            </a:fld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2F2C767-CAC1-4120-B4A7-64810284A19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9B3F6DB-B11A-469B-8957-4427F5F01FB8}"/>
              </a:ext>
            </a:extLst>
          </p:cNvPr>
          <p:cNvSpPr/>
          <p:nvPr/>
        </p:nvSpPr>
        <p:spPr>
          <a:xfrm>
            <a:off x="4297894" y="4509120"/>
            <a:ext cx="41603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/>
              <a:t>Fuego: </a:t>
            </a:r>
            <a:r>
              <a:rPr lang="ja-JP" altLang="en-US" sz="2000" u="sng" dirty="0">
                <a:solidFill>
                  <a:srgbClr val="0000FF"/>
                </a:solidFill>
              </a:rPr>
              <a:t>http://bird.org/fuego/FrontPage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C65995C-7307-4452-A9EE-870B7A134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2017/9/1</a:t>
            </a:r>
          </a:p>
        </p:txBody>
      </p:sp>
    </p:spTree>
    <p:extLst>
      <p:ext uri="{BB962C8B-B14F-4D97-AF65-F5344CB8AC3E}">
        <p14:creationId xmlns:p14="http://schemas.microsoft.com/office/powerpoint/2010/main" val="3087288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C76C24-F2BD-4720-ADDA-B97777983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自己紹介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8A57B85-31C2-48B9-8735-C7457C70C5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主に組込向けのソフトウェア開発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Android</a:t>
            </a:r>
            <a:r>
              <a:rPr kumimoji="1" lang="ja-JP" altLang="en-US" dirty="0"/>
              <a:t> の </a:t>
            </a:r>
            <a:r>
              <a:rPr kumimoji="1" lang="en-US" altLang="ja-JP" dirty="0"/>
              <a:t>Camera</a:t>
            </a:r>
            <a:r>
              <a:rPr kumimoji="1" lang="ja-JP" altLang="en-US" dirty="0"/>
              <a:t> </a:t>
            </a:r>
            <a:r>
              <a:rPr kumimoji="1" lang="en-US" altLang="ja-JP" dirty="0"/>
              <a:t>HAL, Camera driver</a:t>
            </a:r>
          </a:p>
          <a:p>
            <a:pPr lvl="1"/>
            <a:r>
              <a:rPr lang="en-US" altLang="ja-JP" dirty="0"/>
              <a:t>Android, </a:t>
            </a:r>
            <a:r>
              <a:rPr lang="en-US" altLang="ja-JP" dirty="0" err="1"/>
              <a:t>Tizen</a:t>
            </a:r>
            <a:r>
              <a:rPr lang="en-US" altLang="ja-JP" dirty="0"/>
              <a:t> IVI </a:t>
            </a:r>
            <a:r>
              <a:rPr lang="ja-JP" altLang="en-US" dirty="0"/>
              <a:t>のポーティング</a:t>
            </a:r>
            <a:endParaRPr lang="en-US" altLang="ja-JP" dirty="0"/>
          </a:p>
          <a:p>
            <a:pPr lvl="1"/>
            <a:r>
              <a:rPr lang="en-US" altLang="ja-JP" dirty="0" err="1"/>
              <a:t>wayland</a:t>
            </a:r>
            <a:r>
              <a:rPr lang="en-US" altLang="ja-JP" dirty="0"/>
              <a:t>/</a:t>
            </a:r>
            <a:r>
              <a:rPr lang="en-US" altLang="ja-JP" dirty="0" err="1"/>
              <a:t>weston</a:t>
            </a:r>
            <a:r>
              <a:rPr lang="en-US" altLang="ja-JP" dirty="0"/>
              <a:t> </a:t>
            </a:r>
            <a:r>
              <a:rPr lang="ja-JP" altLang="en-US" dirty="0"/>
              <a:t>の導入</a:t>
            </a:r>
            <a:endParaRPr lang="en-US" altLang="ja-JP" dirty="0"/>
          </a:p>
          <a:p>
            <a:pPr lvl="1"/>
            <a:r>
              <a:rPr lang="en-US" altLang="ja-JP" dirty="0"/>
              <a:t>Android, </a:t>
            </a:r>
            <a:r>
              <a:rPr lang="en-US" altLang="ja-JP" dirty="0" err="1"/>
              <a:t>Tizen</a:t>
            </a:r>
            <a:r>
              <a:rPr lang="en-US" altLang="ja-JP" dirty="0"/>
              <a:t>, </a:t>
            </a:r>
            <a:r>
              <a:rPr lang="en-US" altLang="ja-JP" dirty="0" err="1"/>
              <a:t>wayland</a:t>
            </a:r>
            <a:r>
              <a:rPr lang="en-US" altLang="ja-JP" dirty="0"/>
              <a:t> application </a:t>
            </a:r>
            <a:r>
              <a:rPr lang="ja-JP" altLang="en-US" dirty="0"/>
              <a:t>の試作</a:t>
            </a:r>
            <a:r>
              <a:rPr lang="en-US" altLang="ja-JP" dirty="0"/>
              <a:t> 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20B187-2E81-4544-A9E4-A6DEB33AD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2017/9/1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4CBD5F4-30EF-4065-99C7-68E92A1F372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1</a:t>
            </a:fld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F4A7F64-8CEF-490F-AD0F-16C3C9B9C1E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43851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858E6D6E-30AF-48C8-BA47-6F42F2784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GitLAB</a:t>
            </a:r>
            <a:r>
              <a:rPr kumimoji="1" lang="en-US" altLang="ja-JP" dirty="0"/>
              <a:t> </a:t>
            </a:r>
            <a:r>
              <a:rPr kumimoji="1" lang="ja-JP" altLang="en-US" dirty="0"/>
              <a:t>と </a:t>
            </a:r>
            <a:r>
              <a:rPr kumimoji="1" lang="en-US" altLang="ja-JP" dirty="0"/>
              <a:t>Fuego </a:t>
            </a:r>
            <a:r>
              <a:rPr kumimoji="1" lang="ja-JP" altLang="en-US" dirty="0"/>
              <a:t>の連携</a:t>
            </a:r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C750BC1F-8EDA-496D-8B49-B4EDA4FA55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2273E89-D9F9-4E26-ABAB-A6F67DDF9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2017/9/1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151A7D0-CE8B-46E4-8B70-5A6E22F6ED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E3F5342-9CF3-4B42-BA95-C4E8D15D142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96163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>
            <a:extLst>
              <a:ext uri="{FF2B5EF4-FFF2-40B4-BE49-F238E27FC236}">
                <a16:creationId xmlns:a16="http://schemas.microsoft.com/office/drawing/2014/main" id="{0D4CECC1-5D86-45F1-8C72-6EA6F8FA1DBF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6390009" y="4980210"/>
            <a:ext cx="1404541" cy="1365350"/>
          </a:xfrm>
          <a:prstGeom prst="rect">
            <a:avLst/>
          </a:prstGeom>
          <a:ln>
            <a:noFill/>
          </a:ln>
        </p:spPr>
      </p:pic>
      <p:sp>
        <p:nvSpPr>
          <p:cNvPr id="5" name="タイトル 4">
            <a:extLst>
              <a:ext uri="{FF2B5EF4-FFF2-40B4-BE49-F238E27FC236}">
                <a16:creationId xmlns:a16="http://schemas.microsoft.com/office/drawing/2014/main" id="{F1483E8C-368F-4978-8388-E5FB207B1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Fuego</a:t>
            </a:r>
            <a:r>
              <a:rPr kumimoji="1" lang="ja-JP" altLang="en-US" dirty="0"/>
              <a:t>って？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EB08E3B-EC6E-454C-A852-F060213D73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12776"/>
            <a:ext cx="7772400" cy="1321260"/>
          </a:xfrm>
        </p:spPr>
        <p:txBody>
          <a:bodyPr/>
          <a:lstStyle/>
          <a:p>
            <a:r>
              <a:rPr lang="en-US" altLang="ja-JP" dirty="0"/>
              <a:t>Test framework for </a:t>
            </a:r>
            <a:r>
              <a:rPr kumimoji="1" lang="en-US" altLang="ja-JP" dirty="0"/>
              <a:t>Linux</a:t>
            </a:r>
            <a:r>
              <a:rPr kumimoji="1" lang="ja-JP" altLang="en-US" dirty="0"/>
              <a:t> </a:t>
            </a:r>
            <a:r>
              <a:rPr kumimoji="1" lang="en-US" altLang="ja-JP" dirty="0"/>
              <a:t>System</a:t>
            </a:r>
          </a:p>
          <a:p>
            <a:r>
              <a:rPr lang="en-US" altLang="ja-JP" dirty="0"/>
              <a:t>Docker + Jenkins + shell script + python script + test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C3C9365-9B3A-44CF-A2C6-3D44DD30E4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2F15F-1AFC-4BC0-8570-51620DDAF18B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D7E2787-DBA6-47E0-927F-03A70A30EBF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627784" y="6453336"/>
            <a:ext cx="3888432" cy="252264"/>
          </a:xfrm>
        </p:spPr>
        <p:txBody>
          <a:bodyPr/>
          <a:lstStyle/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CBB5F4E7-BF27-4B47-9892-40987BCE8B4E}"/>
              </a:ext>
            </a:extLst>
          </p:cNvPr>
          <p:cNvSpPr/>
          <p:nvPr/>
        </p:nvSpPr>
        <p:spPr>
          <a:xfrm>
            <a:off x="503932" y="2708920"/>
            <a:ext cx="3959671" cy="2376264"/>
          </a:xfrm>
          <a:prstGeom prst="round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29A3C63-E20E-4EA3-8BBE-12DF53F33C27}"/>
              </a:ext>
            </a:extLst>
          </p:cNvPr>
          <p:cNvSpPr/>
          <p:nvPr/>
        </p:nvSpPr>
        <p:spPr>
          <a:xfrm>
            <a:off x="911023" y="3126396"/>
            <a:ext cx="1584176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Jenkins</a:t>
            </a:r>
            <a:endParaRPr kumimoji="1" lang="ja-JP" altLang="en-US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49B7B2C-B3BD-4511-ADEE-7DAB1D815E7E}"/>
              </a:ext>
            </a:extLst>
          </p:cNvPr>
          <p:cNvSpPr/>
          <p:nvPr/>
        </p:nvSpPr>
        <p:spPr>
          <a:xfrm>
            <a:off x="2652331" y="4047928"/>
            <a:ext cx="1502103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scripts</a:t>
            </a:r>
            <a:endParaRPr kumimoji="1" lang="ja-JP" altLang="en-US" dirty="0"/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FE9E23D2-E644-45C3-BC76-7A333A09FA64}"/>
              </a:ext>
            </a:extLst>
          </p:cNvPr>
          <p:cNvSpPr/>
          <p:nvPr/>
        </p:nvSpPr>
        <p:spPr>
          <a:xfrm>
            <a:off x="5868144" y="2708920"/>
            <a:ext cx="2448272" cy="2376264"/>
          </a:xfrm>
          <a:prstGeom prst="round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73F72E8C-CD40-4176-BAE2-9E7FDD21CE6B}"/>
              </a:ext>
            </a:extLst>
          </p:cNvPr>
          <p:cNvCxnSpPr>
            <a:cxnSpLocks/>
            <a:stCxn id="10" idx="3"/>
            <a:endCxn id="17" idx="1"/>
          </p:cNvCxnSpPr>
          <p:nvPr/>
        </p:nvCxnSpPr>
        <p:spPr>
          <a:xfrm>
            <a:off x="4154434" y="4299956"/>
            <a:ext cx="2217766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E7464D4-3926-425D-BE15-38B2D2DC1E19}"/>
              </a:ext>
            </a:extLst>
          </p:cNvPr>
          <p:cNvSpPr txBox="1"/>
          <p:nvPr/>
        </p:nvSpPr>
        <p:spPr>
          <a:xfrm>
            <a:off x="4856705" y="3897052"/>
            <a:ext cx="57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ssh</a:t>
            </a:r>
            <a:endParaRPr kumimoji="1" lang="ja-JP" altLang="en-US" dirty="0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9D270E49-632C-4C13-8F8C-EFFA89F5D182}"/>
              </a:ext>
            </a:extLst>
          </p:cNvPr>
          <p:cNvSpPr/>
          <p:nvPr/>
        </p:nvSpPr>
        <p:spPr>
          <a:xfrm>
            <a:off x="6372200" y="4047928"/>
            <a:ext cx="1594038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/>
              <a:t>ssh</a:t>
            </a:r>
            <a:r>
              <a:rPr kumimoji="1" lang="en-US" altLang="ja-JP" dirty="0"/>
              <a:t> server</a:t>
            </a:r>
            <a:endParaRPr kumimoji="1" lang="ja-JP" altLang="en-US" dirty="0"/>
          </a:p>
        </p:txBody>
      </p:sp>
      <p:cxnSp>
        <p:nvCxnSpPr>
          <p:cNvPr id="19" name="コネクタ: カギ線 18">
            <a:extLst>
              <a:ext uri="{FF2B5EF4-FFF2-40B4-BE49-F238E27FC236}">
                <a16:creationId xmlns:a16="http://schemas.microsoft.com/office/drawing/2014/main" id="{7F234C8C-3182-45BD-B647-5A949A600499}"/>
              </a:ext>
            </a:extLst>
          </p:cNvPr>
          <p:cNvCxnSpPr>
            <a:cxnSpLocks/>
            <a:stCxn id="9" idx="2"/>
            <a:endCxn id="10" idx="1"/>
          </p:cNvCxnSpPr>
          <p:nvPr/>
        </p:nvCxnSpPr>
        <p:spPr>
          <a:xfrm rot="16200000" flipH="1">
            <a:off x="1842969" y="3490594"/>
            <a:ext cx="669504" cy="949220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A8BF088-47C8-41DF-A3AD-1548F7F0171A}"/>
              </a:ext>
            </a:extLst>
          </p:cNvPr>
          <p:cNvSpPr txBox="1"/>
          <p:nvPr/>
        </p:nvSpPr>
        <p:spPr>
          <a:xfrm>
            <a:off x="6679341" y="4692725"/>
            <a:ext cx="9797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root fs</a:t>
            </a:r>
            <a:endParaRPr kumimoji="1" lang="ja-JP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A18A30A-C360-4BB0-96EE-A71CECD09584}"/>
              </a:ext>
            </a:extLst>
          </p:cNvPr>
          <p:cNvSpPr txBox="1"/>
          <p:nvPr/>
        </p:nvSpPr>
        <p:spPr>
          <a:xfrm>
            <a:off x="1294178" y="4695527"/>
            <a:ext cx="23791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Docker Container</a:t>
            </a:r>
            <a:endParaRPr kumimoji="1" lang="ja-JP" altLang="en-US" dirty="0"/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4DB8686E-3FDD-46B8-A29F-87F938EFBFC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720592" y="4939116"/>
            <a:ext cx="1440074" cy="1349463"/>
          </a:xfrm>
          <a:prstGeom prst="rect">
            <a:avLst/>
          </a:prstGeom>
          <a:ln>
            <a:noFill/>
          </a:ln>
        </p:spPr>
      </p:pic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8ED160C-8C57-49D2-9F82-0B8332A48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2017/9/1</a:t>
            </a:r>
          </a:p>
        </p:txBody>
      </p:sp>
    </p:spTree>
    <p:extLst>
      <p:ext uri="{BB962C8B-B14F-4D97-AF65-F5344CB8AC3E}">
        <p14:creationId xmlns:p14="http://schemas.microsoft.com/office/powerpoint/2010/main" val="52748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28FD1F-C388-49F3-8181-783798009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Fuego </a:t>
            </a:r>
            <a:r>
              <a:rPr kumimoji="1" lang="ja-JP" altLang="en-US" dirty="0"/>
              <a:t>の特徴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26E581-0309-4C56-988F-D638B2062F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GUI</a:t>
            </a:r>
            <a:r>
              <a:rPr kumimoji="1" lang="ja-JP" altLang="en-US" dirty="0" err="1"/>
              <a:t>、</a:t>
            </a:r>
            <a:r>
              <a:rPr kumimoji="1" lang="en-US" altLang="ja-JP" dirty="0"/>
              <a:t>CUI</a:t>
            </a:r>
            <a:r>
              <a:rPr kumimoji="1" lang="ja-JP" altLang="en-US" dirty="0"/>
              <a:t>の両方が用意されている</a:t>
            </a:r>
            <a:endParaRPr kumimoji="1" lang="en-US" altLang="ja-JP" dirty="0"/>
          </a:p>
          <a:p>
            <a:r>
              <a:rPr lang="ja-JP" altLang="en-US" dirty="0"/>
              <a:t>たくさんのテストがすでに用意されている</a:t>
            </a:r>
            <a:endParaRPr lang="en-US" altLang="ja-JP" dirty="0"/>
          </a:p>
          <a:p>
            <a:r>
              <a:rPr kumimoji="1" lang="ja-JP" altLang="en-US" dirty="0"/>
              <a:t>テスト結果を </a:t>
            </a:r>
            <a:r>
              <a:rPr kumimoji="1" lang="en-US" altLang="ja-JP" dirty="0" err="1"/>
              <a:t>json</a:t>
            </a:r>
            <a:r>
              <a:rPr kumimoji="1" lang="en-US" altLang="ja-JP" dirty="0"/>
              <a:t> </a:t>
            </a:r>
            <a:r>
              <a:rPr kumimoji="1" lang="ja-JP" altLang="en-US" dirty="0"/>
              <a:t>形式で保存する</a:t>
            </a:r>
            <a:endParaRPr kumimoji="1" lang="en-US" altLang="ja-JP" dirty="0"/>
          </a:p>
          <a:p>
            <a:r>
              <a:rPr lang="en-US" altLang="ja-JP" dirty="0"/>
              <a:t>Fuego </a:t>
            </a:r>
            <a:r>
              <a:rPr lang="ja-JP" altLang="en-US" dirty="0"/>
              <a:t>の </a:t>
            </a:r>
            <a:r>
              <a:rPr lang="en-US" altLang="ja-JP" dirty="0"/>
              <a:t>core </a:t>
            </a:r>
            <a:r>
              <a:rPr lang="ja-JP" altLang="en-US" dirty="0"/>
              <a:t>は </a:t>
            </a:r>
            <a:r>
              <a:rPr lang="en-US" altLang="ja-JP" dirty="0"/>
              <a:t>python + shell script</a:t>
            </a:r>
            <a:endParaRPr kumimoji="1" lang="en-US" altLang="ja-JP" dirty="0"/>
          </a:p>
          <a:p>
            <a:r>
              <a:rPr kumimoji="1" lang="ja-JP" altLang="en-US" dirty="0"/>
              <a:t>テストの実行はボタンを１回押すだけ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609DA2B-1A03-479E-8CDC-6AC2040E25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B9A72D-B9F8-4F3C-B71B-32FA8177E0D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627784" y="6453336"/>
            <a:ext cx="3888432" cy="252264"/>
          </a:xfrm>
        </p:spPr>
        <p:txBody>
          <a:bodyPr/>
          <a:lstStyle/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1F0783B1-CEC6-49B9-B36A-0DA1F96DF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2017/9/1</a:t>
            </a:r>
          </a:p>
        </p:txBody>
      </p:sp>
    </p:spTree>
    <p:extLst>
      <p:ext uri="{BB962C8B-B14F-4D97-AF65-F5344CB8AC3E}">
        <p14:creationId xmlns:p14="http://schemas.microsoft.com/office/powerpoint/2010/main" val="2303156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BFB403-9815-4064-AEF7-218A0A99C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Fuego</a:t>
            </a:r>
            <a:r>
              <a:rPr kumimoji="1" lang="ja-JP" altLang="en-US" dirty="0"/>
              <a:t> </a:t>
            </a:r>
            <a:r>
              <a:rPr kumimoji="1" lang="en-US" altLang="ja-JP" dirty="0"/>
              <a:t>Test </a:t>
            </a:r>
            <a:r>
              <a:rPr kumimoji="1" lang="ja-JP" altLang="en-US" dirty="0"/>
              <a:t>に必要なもの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BE7DE6-73E2-46BB-90B4-88DBFB2CA8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テストコード</a:t>
            </a:r>
            <a:endParaRPr kumimoji="1" lang="en-US" altLang="ja-JP" dirty="0"/>
          </a:p>
          <a:p>
            <a:pPr lvl="1"/>
            <a:r>
              <a:rPr lang="en-US" altLang="ja-JP" dirty="0"/>
              <a:t>[ProjectName].tar.gz</a:t>
            </a:r>
            <a:endParaRPr kumimoji="1" lang="en-US" altLang="ja-JP" dirty="0"/>
          </a:p>
          <a:p>
            <a:pPr lvl="1"/>
            <a:r>
              <a:rPr kumimoji="1" lang="en-US" altLang="ja-JP" dirty="0" err="1"/>
              <a:t>Tarball</a:t>
            </a:r>
            <a:r>
              <a:rPr kumimoji="1" lang="en-US" altLang="ja-JP" dirty="0"/>
              <a:t> </a:t>
            </a:r>
            <a:r>
              <a:rPr kumimoji="1" lang="ja-JP" altLang="en-US" dirty="0"/>
              <a:t>で用意。</a:t>
            </a:r>
            <a:r>
              <a:rPr kumimoji="1" lang="en-US" altLang="ja-JP" dirty="0"/>
              <a:t>next branc</a:t>
            </a:r>
            <a:r>
              <a:rPr lang="en-US" altLang="ja-JP" dirty="0"/>
              <a:t>h (developing branch?) </a:t>
            </a:r>
            <a:r>
              <a:rPr lang="ja-JP" altLang="en-US" dirty="0"/>
              <a:t>では </a:t>
            </a:r>
            <a:r>
              <a:rPr lang="en-US" altLang="ja-JP" dirty="0"/>
              <a:t>git </a:t>
            </a:r>
            <a:r>
              <a:rPr lang="ja-JP" altLang="en-US" dirty="0"/>
              <a:t>に対応しているようだが、テストが必ず失敗したため不採用とした</a:t>
            </a:r>
            <a:endParaRPr lang="en-US" altLang="ja-JP" dirty="0"/>
          </a:p>
          <a:p>
            <a:r>
              <a:rPr kumimoji="1" lang="ja-JP" altLang="en-US" dirty="0"/>
              <a:t>スペックファイル</a:t>
            </a:r>
            <a:endParaRPr kumimoji="1" lang="en-US" altLang="ja-JP" dirty="0"/>
          </a:p>
          <a:p>
            <a:pPr lvl="1"/>
            <a:r>
              <a:rPr lang="en-US" altLang="ja-JP" dirty="0"/>
              <a:t>[</a:t>
            </a:r>
            <a:r>
              <a:rPr lang="en-US" altLang="ja-JP" dirty="0" err="1"/>
              <a:t>ProjectName</a:t>
            </a:r>
            <a:r>
              <a:rPr lang="en-US" altLang="ja-JP" dirty="0"/>
              <a:t>].spec</a:t>
            </a:r>
          </a:p>
          <a:p>
            <a:pPr lvl="1"/>
            <a:r>
              <a:rPr lang="ja-JP" altLang="en-US" dirty="0"/>
              <a:t>右のような </a:t>
            </a:r>
            <a:r>
              <a:rPr lang="en-US" altLang="ja-JP" dirty="0" err="1"/>
              <a:t>json</a:t>
            </a:r>
            <a:r>
              <a:rPr lang="en-US" altLang="ja-JP" dirty="0"/>
              <a:t> </a:t>
            </a:r>
            <a:r>
              <a:rPr lang="ja-JP" altLang="en-US" dirty="0"/>
              <a:t>形式</a:t>
            </a:r>
            <a:endParaRPr lang="en-US" altLang="ja-JP" dirty="0"/>
          </a:p>
          <a:p>
            <a:pPr lvl="1"/>
            <a:endParaRPr lang="en-US" altLang="ja-JP" dirty="0"/>
          </a:p>
          <a:p>
            <a:pPr lvl="1"/>
            <a:endParaRPr lang="en-US" altLang="ja-JP" dirty="0"/>
          </a:p>
          <a:p>
            <a:pPr lvl="1"/>
            <a:endParaRPr lang="en-US" altLang="ja-JP" dirty="0"/>
          </a:p>
          <a:p>
            <a:r>
              <a:rPr lang="ja-JP" altLang="en-US" dirty="0"/>
              <a:t>テスト用 </a:t>
            </a:r>
            <a:r>
              <a:rPr lang="en-US" altLang="ja-JP" dirty="0"/>
              <a:t>shell script</a:t>
            </a:r>
          </a:p>
          <a:p>
            <a:pPr lvl="1"/>
            <a:r>
              <a:rPr lang="en-US" altLang="ja-JP" dirty="0"/>
              <a:t>[ProjectName].sh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2E696A9-FFD5-49D5-BB44-AA84966CFC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5</a:t>
            </a:fld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CEB70A-A40F-4304-A427-5AC3ECB0D18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FE2B4D9-2DE8-455D-B894-6A1CB1329802}"/>
              </a:ext>
            </a:extLst>
          </p:cNvPr>
          <p:cNvSpPr txBox="1"/>
          <p:nvPr/>
        </p:nvSpPr>
        <p:spPr>
          <a:xfrm>
            <a:off x="4283968" y="3140968"/>
            <a:ext cx="3600400" cy="230832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800" dirty="0">
                <a:latin typeface="Consolas" panose="020B0609020204030204" pitchFamily="49" charset="0"/>
              </a:rPr>
              <a:t>{</a:t>
            </a:r>
          </a:p>
          <a:p>
            <a:r>
              <a:rPr kumimoji="1" lang="en-US" altLang="ja-JP" sz="1800" dirty="0">
                <a:latin typeface="Consolas" panose="020B0609020204030204" pitchFamily="49" charset="0"/>
              </a:rPr>
              <a:t>  “</a:t>
            </a:r>
            <a:r>
              <a:rPr kumimoji="1" lang="en-US" altLang="ja-JP" sz="1800" dirty="0" err="1">
                <a:latin typeface="Consolas" panose="020B0609020204030204" pitchFamily="49" charset="0"/>
              </a:rPr>
              <a:t>testName</a:t>
            </a:r>
            <a:r>
              <a:rPr kumimoji="1" lang="en-US" altLang="ja-JP" sz="1800" dirty="0">
                <a:latin typeface="Consolas" panose="020B0609020204030204" pitchFamily="49" charset="0"/>
              </a:rPr>
              <a:t>”:”sample-test”,</a:t>
            </a:r>
          </a:p>
          <a:p>
            <a:r>
              <a:rPr lang="en-US" altLang="ja-JP" sz="1800" dirty="0">
                <a:latin typeface="Consolas" panose="020B0609020204030204" pitchFamily="49" charset="0"/>
              </a:rPr>
              <a:t>  “specs”: [</a:t>
            </a:r>
          </a:p>
          <a:p>
            <a:r>
              <a:rPr kumimoji="1" lang="en-US" altLang="ja-JP" sz="1800" dirty="0">
                <a:latin typeface="Consolas" panose="020B0609020204030204" pitchFamily="49" charset="0"/>
              </a:rPr>
              <a:t>    {</a:t>
            </a:r>
          </a:p>
          <a:p>
            <a:r>
              <a:rPr lang="en-US" altLang="ja-JP" sz="1800" dirty="0">
                <a:latin typeface="Consolas" panose="020B0609020204030204" pitchFamily="49" charset="0"/>
              </a:rPr>
              <a:t>      “name”: “default”</a:t>
            </a:r>
          </a:p>
          <a:p>
            <a:r>
              <a:rPr kumimoji="1" lang="en-US" altLang="ja-JP" sz="1800" dirty="0">
                <a:latin typeface="Consolas" panose="020B0609020204030204" pitchFamily="49" charset="0"/>
              </a:rPr>
              <a:t>    }</a:t>
            </a:r>
          </a:p>
          <a:p>
            <a:r>
              <a:rPr lang="en-US" altLang="ja-JP" sz="1800" dirty="0">
                <a:latin typeface="Consolas" panose="020B0609020204030204" pitchFamily="49" charset="0"/>
              </a:rPr>
              <a:t>  ]</a:t>
            </a:r>
          </a:p>
          <a:p>
            <a:r>
              <a:rPr kumimoji="1" lang="en-US" altLang="ja-JP" sz="1800" dirty="0">
                <a:latin typeface="Consolas" panose="020B0609020204030204" pitchFamily="49" charset="0"/>
              </a:rPr>
              <a:t>}</a:t>
            </a:r>
            <a:endParaRPr kumimoji="1" lang="ja-JP" altLang="en-US" sz="1800" dirty="0">
              <a:latin typeface="Consolas" panose="020B0609020204030204" pitchFamily="49" charset="0"/>
            </a:endParaRP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BD080C7B-7149-4F9D-B832-8429C6D14568}"/>
              </a:ext>
            </a:extLst>
          </p:cNvPr>
          <p:cNvSpPr/>
          <p:nvPr/>
        </p:nvSpPr>
        <p:spPr>
          <a:xfrm>
            <a:off x="6425580" y="4657204"/>
            <a:ext cx="2160240" cy="1584176"/>
          </a:xfrm>
          <a:prstGeom prst="wedgeRoundRectCallout">
            <a:avLst>
              <a:gd name="adj1" fmla="val -79653"/>
              <a:gd name="adj2" fmla="val -55190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ここに </a:t>
            </a:r>
            <a:r>
              <a:rPr kumimoji="1" lang="en-US" altLang="ja-JP" dirty="0"/>
              <a:t>key: value </a:t>
            </a:r>
            <a:r>
              <a:rPr kumimoji="1" lang="ja-JP" altLang="en-US" dirty="0"/>
              <a:t>でパラーメータを追加できる</a:t>
            </a:r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1E828ADD-0F0E-4CB1-9BF8-EDBE6029E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2017/9/1</a:t>
            </a:r>
          </a:p>
        </p:txBody>
      </p:sp>
    </p:spTree>
    <p:extLst>
      <p:ext uri="{BB962C8B-B14F-4D97-AF65-F5344CB8AC3E}">
        <p14:creationId xmlns:p14="http://schemas.microsoft.com/office/powerpoint/2010/main" val="611336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BFB403-9815-4064-AEF7-218A0A99C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テスト用 </a:t>
            </a:r>
            <a:r>
              <a:rPr kumimoji="1" lang="en-US" altLang="ja-JP" dirty="0"/>
              <a:t>shell script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2E696A9-FFD5-49D5-BB44-AA84966CFC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CEB70A-A40F-4304-A427-5AC3ECB0D18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88882D8-A9B5-4417-899C-4CD722B31515}"/>
              </a:ext>
            </a:extLst>
          </p:cNvPr>
          <p:cNvSpPr txBox="1"/>
          <p:nvPr/>
        </p:nvSpPr>
        <p:spPr>
          <a:xfrm>
            <a:off x="468312" y="1268760"/>
            <a:ext cx="8352159" cy="501675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Consolas" panose="020B0609020204030204" pitchFamily="49" charset="0"/>
              </a:rPr>
              <a:t>#!/bin/bash</a:t>
            </a:r>
          </a:p>
          <a:p>
            <a:r>
              <a:rPr lang="en-US" altLang="ja-JP" sz="1600" dirty="0">
                <a:latin typeface="Consolas" panose="020B0609020204030204" pitchFamily="49" charset="0"/>
              </a:rPr>
              <a:t>tarball=sample-test.tar.gz</a:t>
            </a:r>
          </a:p>
          <a:p>
            <a:endParaRPr kumimoji="1" lang="en-US" altLang="ja-JP" sz="1600" dirty="0">
              <a:latin typeface="Consolas" panose="020B0609020204030204" pitchFamily="49" charset="0"/>
            </a:endParaRPr>
          </a:p>
          <a:p>
            <a:r>
              <a:rPr lang="en-US" altLang="ja-JP" sz="1600" dirty="0">
                <a:latin typeface="Consolas" panose="020B0609020204030204" pitchFamily="49" charset="0"/>
              </a:rPr>
              <a:t>function </a:t>
            </a:r>
            <a:r>
              <a:rPr lang="en-US" altLang="ja-JP" sz="1600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test_build</a:t>
            </a:r>
            <a:r>
              <a:rPr lang="en-US" altLang="ja-JP" sz="1600" b="1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ja-JP" sz="1600" dirty="0">
                <a:latin typeface="Consolas" panose="020B0609020204030204" pitchFamily="49" charset="0"/>
              </a:rPr>
              <a:t>{</a:t>
            </a:r>
          </a:p>
          <a:p>
            <a:r>
              <a:rPr lang="en-US" altLang="ja-JP" sz="1600" dirty="0">
                <a:latin typeface="Consolas" panose="020B0609020204030204" pitchFamily="49" charset="0"/>
              </a:rPr>
              <a:t>    . /opt/poky/2.1.2/environment-setup-aarch64-poky-linux</a:t>
            </a:r>
          </a:p>
          <a:p>
            <a:r>
              <a:rPr lang="en-US" altLang="ja-JP" sz="1600" dirty="0">
                <a:latin typeface="Consolas" panose="020B0609020204030204" pitchFamily="49" charset="0"/>
              </a:rPr>
              <a:t>    </a:t>
            </a:r>
            <a:r>
              <a:rPr lang="en-US" altLang="ja-JP" sz="1600" dirty="0" err="1">
                <a:latin typeface="Consolas" panose="020B0609020204030204" pitchFamily="49" charset="0"/>
              </a:rPr>
              <a:t>libtoolize</a:t>
            </a:r>
            <a:r>
              <a:rPr lang="en-US" altLang="ja-JP" sz="1600" dirty="0">
                <a:latin typeface="Consolas" panose="020B0609020204030204" pitchFamily="49" charset="0"/>
              </a:rPr>
              <a:t> –</a:t>
            </a:r>
            <a:r>
              <a:rPr lang="en-US" altLang="ja-JP" sz="1600" dirty="0" err="1">
                <a:latin typeface="Consolas" panose="020B0609020204030204" pitchFamily="49" charset="0"/>
              </a:rPr>
              <a:t>automake</a:t>
            </a:r>
            <a:endParaRPr lang="en-US" altLang="ja-JP" sz="1600" dirty="0">
              <a:latin typeface="Consolas" panose="020B0609020204030204" pitchFamily="49" charset="0"/>
            </a:endParaRPr>
          </a:p>
          <a:p>
            <a:r>
              <a:rPr kumimoji="1" lang="en-US" altLang="ja-JP" sz="1600" dirty="0">
                <a:latin typeface="Consolas" panose="020B0609020204030204" pitchFamily="49" charset="0"/>
              </a:rPr>
              <a:t>    </a:t>
            </a:r>
            <a:r>
              <a:rPr kumimoji="1" lang="en-US" altLang="ja-JP" sz="1600" dirty="0" err="1">
                <a:latin typeface="Consolas" panose="020B0609020204030204" pitchFamily="49" charset="0"/>
              </a:rPr>
              <a:t>autoreconf</a:t>
            </a:r>
            <a:r>
              <a:rPr kumimoji="1" lang="en-US" altLang="ja-JP" sz="1600" dirty="0">
                <a:latin typeface="Consolas" panose="020B0609020204030204" pitchFamily="49" charset="0"/>
              </a:rPr>
              <a:t> –</a:t>
            </a:r>
            <a:r>
              <a:rPr kumimoji="1" lang="en-US" altLang="ja-JP" sz="1600" dirty="0" err="1">
                <a:latin typeface="Consolas" panose="020B0609020204030204" pitchFamily="49" charset="0"/>
              </a:rPr>
              <a:t>ivf</a:t>
            </a:r>
            <a:r>
              <a:rPr kumimoji="1" lang="en-US" altLang="ja-JP" sz="1600" dirty="0">
                <a:latin typeface="Consolas" panose="020B0609020204030204" pitchFamily="49" charset="0"/>
              </a:rPr>
              <a:t> –l </a:t>
            </a:r>
            <a:r>
              <a:rPr lang="en-US" altLang="ja-JP" sz="1600" dirty="0">
                <a:latin typeface="Consolas" panose="020B0609020204030204" pitchFamily="49" charset="0"/>
              </a:rPr>
              <a:t>${OECORE_NATIVE_SYSROOT}/</a:t>
            </a:r>
            <a:r>
              <a:rPr lang="en-US" altLang="ja-JP" sz="1600" dirty="0" err="1">
                <a:latin typeface="Consolas" panose="020B0609020204030204" pitchFamily="49" charset="0"/>
              </a:rPr>
              <a:t>usr</a:t>
            </a:r>
            <a:r>
              <a:rPr lang="en-US" altLang="ja-JP" sz="1600" dirty="0">
                <a:latin typeface="Consolas" panose="020B0609020204030204" pitchFamily="49" charset="0"/>
              </a:rPr>
              <a:t>/share/</a:t>
            </a:r>
            <a:r>
              <a:rPr lang="en-US" altLang="ja-JP" sz="1600" dirty="0" err="1">
                <a:latin typeface="Consolas" panose="020B0609020204030204" pitchFamily="49" charset="0"/>
              </a:rPr>
              <a:t>aclocal</a:t>
            </a:r>
            <a:endParaRPr lang="en-US" altLang="ja-JP" sz="1600" dirty="0">
              <a:latin typeface="Consolas" panose="020B0609020204030204" pitchFamily="49" charset="0"/>
            </a:endParaRPr>
          </a:p>
          <a:p>
            <a:r>
              <a:rPr kumimoji="1" lang="en-US" altLang="ja-JP" sz="1600" dirty="0">
                <a:latin typeface="Consolas" panose="020B0609020204030204" pitchFamily="49" charset="0"/>
              </a:rPr>
              <a:t>    ./configure ${CONFIGURE_FLAGS}</a:t>
            </a:r>
          </a:p>
          <a:p>
            <a:r>
              <a:rPr lang="en-US" altLang="ja-JP" sz="1600" dirty="0">
                <a:latin typeface="Consolas" panose="020B0609020204030204" pitchFamily="49" charset="0"/>
              </a:rPr>
              <a:t>    make –j2</a:t>
            </a:r>
            <a:endParaRPr kumimoji="1" lang="en-US" altLang="ja-JP" sz="1600" dirty="0">
              <a:latin typeface="Consolas" panose="020B0609020204030204" pitchFamily="49" charset="0"/>
            </a:endParaRPr>
          </a:p>
          <a:p>
            <a:r>
              <a:rPr lang="en-US" altLang="ja-JP" sz="1600" dirty="0">
                <a:latin typeface="Consolas" panose="020B0609020204030204" pitchFamily="49" charset="0"/>
              </a:rPr>
              <a:t>}</a:t>
            </a:r>
          </a:p>
          <a:p>
            <a:endParaRPr kumimoji="1" lang="en-US" altLang="ja-JP" sz="1600" dirty="0">
              <a:latin typeface="Consolas" panose="020B0609020204030204" pitchFamily="49" charset="0"/>
            </a:endParaRPr>
          </a:p>
          <a:p>
            <a:r>
              <a:rPr lang="en-US" altLang="ja-JP" sz="1600" dirty="0">
                <a:latin typeface="Consolas" panose="020B0609020204030204" pitchFamily="49" charset="0"/>
              </a:rPr>
              <a:t>function </a:t>
            </a:r>
            <a:r>
              <a:rPr lang="en-US" altLang="ja-JP" sz="1600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test_deploy</a:t>
            </a:r>
            <a:r>
              <a:rPr lang="en-US" altLang="ja-JP" sz="16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ja-JP" sz="1600" dirty="0">
                <a:latin typeface="Consolas" panose="020B0609020204030204" pitchFamily="49" charset="0"/>
              </a:rPr>
              <a:t>{</a:t>
            </a:r>
          </a:p>
          <a:p>
            <a:r>
              <a:rPr kumimoji="1" lang="en-US" altLang="ja-JP" sz="1600" dirty="0">
                <a:latin typeface="Consolas" panose="020B0609020204030204" pitchFamily="49" charset="0"/>
              </a:rPr>
              <a:t>    put sample-test $BOARD_TESTDIR/</a:t>
            </a:r>
            <a:r>
              <a:rPr kumimoji="1" lang="en-US" altLang="ja-JP" sz="1600" dirty="0" err="1">
                <a:latin typeface="Consolas" panose="020B0609020204030204" pitchFamily="49" charset="0"/>
              </a:rPr>
              <a:t>fuego</a:t>
            </a:r>
            <a:r>
              <a:rPr kumimoji="1" lang="en-US" altLang="ja-JP" sz="1600" dirty="0">
                <a:latin typeface="Consolas" panose="020B0609020204030204" pitchFamily="49" charset="0"/>
              </a:rPr>
              <a:t>.$TESTDIR/</a:t>
            </a:r>
          </a:p>
          <a:p>
            <a:r>
              <a:rPr lang="en-US" altLang="ja-JP" sz="1600" dirty="0">
                <a:latin typeface="Consolas" panose="020B0609020204030204" pitchFamily="49" charset="0"/>
              </a:rPr>
              <a:t>}</a:t>
            </a:r>
          </a:p>
          <a:p>
            <a:endParaRPr kumimoji="1" lang="en-US" altLang="ja-JP" sz="1600" dirty="0">
              <a:latin typeface="Consolas" panose="020B0609020204030204" pitchFamily="49" charset="0"/>
            </a:endParaRPr>
          </a:p>
          <a:p>
            <a:r>
              <a:rPr kumimoji="1" lang="en-US" altLang="ja-JP" sz="1600" dirty="0">
                <a:latin typeface="Consolas" panose="020B0609020204030204" pitchFamily="49" charset="0"/>
              </a:rPr>
              <a:t>function </a:t>
            </a:r>
            <a:r>
              <a:rPr kumimoji="1" lang="en-US" altLang="ja-JP" sz="1600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test_run</a:t>
            </a:r>
            <a:r>
              <a:rPr kumimoji="1" lang="en-US" altLang="ja-JP" sz="1600" b="1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kumimoji="1" lang="en-US" altLang="ja-JP" sz="1600" dirty="0">
                <a:latin typeface="Consolas" panose="020B0609020204030204" pitchFamily="49" charset="0"/>
              </a:rPr>
              <a:t>{</a:t>
            </a:r>
          </a:p>
          <a:p>
            <a:r>
              <a:rPr lang="en-US" altLang="ja-JP" sz="1600" dirty="0">
                <a:latin typeface="Consolas" panose="020B0609020204030204" pitchFamily="49" charset="0"/>
              </a:rPr>
              <a:t>    report “cd $BOARD_TESTDIR/</a:t>
            </a:r>
            <a:r>
              <a:rPr lang="en-US" altLang="ja-JP" sz="1600" dirty="0" err="1">
                <a:latin typeface="Consolas" panose="020B0609020204030204" pitchFamily="49" charset="0"/>
              </a:rPr>
              <a:t>fuego</a:t>
            </a:r>
            <a:r>
              <a:rPr lang="en-US" altLang="ja-JP" sz="1600" dirty="0">
                <a:latin typeface="Consolas" panose="020B0609020204030204" pitchFamily="49" charset="0"/>
              </a:rPr>
              <a:t>.$TESTDIR; ./sample-test”</a:t>
            </a:r>
          </a:p>
          <a:p>
            <a:r>
              <a:rPr kumimoji="1" lang="en-US" altLang="ja-JP" sz="1600" dirty="0">
                <a:latin typeface="Consolas" panose="020B0609020204030204" pitchFamily="49" charset="0"/>
              </a:rPr>
              <a:t>}</a:t>
            </a:r>
          </a:p>
          <a:p>
            <a:endParaRPr kumimoji="1" lang="en-US" altLang="ja-JP" sz="1600" dirty="0">
              <a:latin typeface="Consolas" panose="020B0609020204030204" pitchFamily="49" charset="0"/>
            </a:endParaRPr>
          </a:p>
          <a:p>
            <a:r>
              <a:rPr lang="en-US" altLang="ja-JP" sz="1600" dirty="0">
                <a:latin typeface="Consolas" panose="020B0609020204030204" pitchFamily="49" charset="0"/>
              </a:rPr>
              <a:t>. $FUEGO_CORE/engine/scripts/functional.sh</a:t>
            </a:r>
            <a:endParaRPr kumimoji="1" lang="en-US" altLang="ja-JP" sz="1600" dirty="0">
              <a:latin typeface="Consolas" panose="020B0609020204030204" pitchFamily="49" charset="0"/>
            </a:endParaRPr>
          </a:p>
        </p:txBody>
      </p:sp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3287ADE5-18E2-48A0-929E-E64360FF36C2}"/>
              </a:ext>
            </a:extLst>
          </p:cNvPr>
          <p:cNvSpPr/>
          <p:nvPr/>
        </p:nvSpPr>
        <p:spPr>
          <a:xfrm>
            <a:off x="4139952" y="1480320"/>
            <a:ext cx="1728192" cy="725084"/>
          </a:xfrm>
          <a:prstGeom prst="wedgeRoundRectCallout">
            <a:avLst>
              <a:gd name="adj1" fmla="val -106562"/>
              <a:gd name="adj2" fmla="val 64963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テストコードをビルドする</a:t>
            </a:r>
            <a:endParaRPr kumimoji="1" lang="ja-JP" altLang="en-US" sz="2000" dirty="0"/>
          </a:p>
        </p:txBody>
      </p:sp>
      <p:sp>
        <p:nvSpPr>
          <p:cNvPr id="12" name="吹き出し: 角を丸めた四角形 11">
            <a:extLst>
              <a:ext uri="{FF2B5EF4-FFF2-40B4-BE49-F238E27FC236}">
                <a16:creationId xmlns:a16="http://schemas.microsoft.com/office/drawing/2014/main" id="{974EF298-CCC3-46EC-8B4B-211F4EF7394A}"/>
              </a:ext>
            </a:extLst>
          </p:cNvPr>
          <p:cNvSpPr/>
          <p:nvPr/>
        </p:nvSpPr>
        <p:spPr>
          <a:xfrm>
            <a:off x="4788024" y="3284984"/>
            <a:ext cx="2796417" cy="803718"/>
          </a:xfrm>
          <a:prstGeom prst="wedgeRoundRectCallout">
            <a:avLst>
              <a:gd name="adj1" fmla="val -95277"/>
              <a:gd name="adj2" fmla="val 67938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ビルドでできたファイルをボードに転送</a:t>
            </a:r>
          </a:p>
        </p:txBody>
      </p:sp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E060B09F-EF5D-4DE2-8DF6-7F4549CDFA69}"/>
              </a:ext>
            </a:extLst>
          </p:cNvPr>
          <p:cNvSpPr/>
          <p:nvPr/>
        </p:nvSpPr>
        <p:spPr>
          <a:xfrm>
            <a:off x="5004048" y="4705308"/>
            <a:ext cx="1404441" cy="429864"/>
          </a:xfrm>
          <a:prstGeom prst="wedgeRoundRectCallout">
            <a:avLst>
              <a:gd name="adj1" fmla="val -101543"/>
              <a:gd name="adj2" fmla="val 74748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テスト実行</a:t>
            </a:r>
          </a:p>
        </p:txBody>
      </p:sp>
      <p:sp>
        <p:nvSpPr>
          <p:cNvPr id="14" name="吹き出し: 角を丸めた四角形 13">
            <a:extLst>
              <a:ext uri="{FF2B5EF4-FFF2-40B4-BE49-F238E27FC236}">
                <a16:creationId xmlns:a16="http://schemas.microsoft.com/office/drawing/2014/main" id="{768915B8-F4F8-4031-951C-14A91C74E51A}"/>
              </a:ext>
            </a:extLst>
          </p:cNvPr>
          <p:cNvSpPr/>
          <p:nvPr/>
        </p:nvSpPr>
        <p:spPr>
          <a:xfrm>
            <a:off x="6012805" y="5661248"/>
            <a:ext cx="2446040" cy="568080"/>
          </a:xfrm>
          <a:prstGeom prst="wedgeRoundRectCallout">
            <a:avLst>
              <a:gd name="adj1" fmla="val -78724"/>
              <a:gd name="adj2" fmla="val 26668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/>
              <a:t>Fuego Core script </a:t>
            </a:r>
            <a:r>
              <a:rPr kumimoji="1" lang="ja-JP" altLang="en-US" sz="2000" dirty="0"/>
              <a:t>呼び出し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DF53C37-E0DE-4659-AEA4-59953B16B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2017/9/1</a:t>
            </a:r>
          </a:p>
        </p:txBody>
      </p:sp>
    </p:spTree>
    <p:extLst>
      <p:ext uri="{BB962C8B-B14F-4D97-AF65-F5344CB8AC3E}">
        <p14:creationId xmlns:p14="http://schemas.microsoft.com/office/powerpoint/2010/main" val="2491112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BFB403-9815-4064-AEF7-218A0A99C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テスト</a:t>
            </a:r>
            <a:r>
              <a:rPr lang="ja-JP" altLang="en-US" dirty="0"/>
              <a:t>結果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DCA8AE-AD87-4CB3-95CC-44437EFA7D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${FUEGO_RW}/logs/[</a:t>
            </a:r>
            <a:r>
              <a:rPr kumimoji="1" lang="en-US" altLang="ja-JP" dirty="0" err="1"/>
              <a:t>ProjectName</a:t>
            </a:r>
            <a:r>
              <a:rPr kumimoji="1" lang="en-US" altLang="ja-JP" dirty="0"/>
              <a:t>]/ </a:t>
            </a:r>
            <a:r>
              <a:rPr kumimoji="1" lang="ja-JP" altLang="en-US" dirty="0"/>
              <a:t>以下にテスト結果を残す</a:t>
            </a:r>
            <a:endParaRPr kumimoji="1" lang="en-US" altLang="ja-JP" dirty="0"/>
          </a:p>
          <a:p>
            <a:r>
              <a:rPr kumimoji="1" lang="en-US" altLang="ja-JP" dirty="0"/>
              <a:t>consolelog.txt</a:t>
            </a:r>
          </a:p>
          <a:p>
            <a:pPr lvl="1"/>
            <a:r>
              <a:rPr kumimoji="1" lang="en-US" altLang="ja-JP" dirty="0"/>
              <a:t>Jenkins </a:t>
            </a:r>
            <a:r>
              <a:rPr kumimoji="1" lang="ja-JP" altLang="en-US" dirty="0"/>
              <a:t>の </a:t>
            </a:r>
            <a:r>
              <a:rPr kumimoji="1" lang="en-US" altLang="ja-JP" dirty="0"/>
              <a:t>console log </a:t>
            </a:r>
            <a:r>
              <a:rPr kumimoji="1" lang="ja-JP" altLang="en-US" dirty="0" err="1"/>
              <a:t>への</a:t>
            </a:r>
            <a:r>
              <a:rPr kumimoji="1" lang="ja-JP" altLang="en-US" dirty="0"/>
              <a:t>シンボリックリンク</a:t>
            </a:r>
            <a:endParaRPr kumimoji="1" lang="en-US" altLang="ja-JP" dirty="0"/>
          </a:p>
          <a:p>
            <a:r>
              <a:rPr lang="en-US" altLang="ja-JP" dirty="0"/>
              <a:t>devlog.txt</a:t>
            </a:r>
          </a:p>
          <a:p>
            <a:pPr lvl="1"/>
            <a:r>
              <a:rPr lang="en-US" altLang="ja-JP" dirty="0"/>
              <a:t>Fuego </a:t>
            </a:r>
            <a:r>
              <a:rPr lang="ja-JP" altLang="en-US" dirty="0"/>
              <a:t>が実行したコマンドリスト</a:t>
            </a:r>
            <a:endParaRPr lang="en-US" altLang="ja-JP" dirty="0"/>
          </a:p>
          <a:p>
            <a:r>
              <a:rPr kumimoji="1" lang="en-US" altLang="ja-JP" dirty="0" err="1"/>
              <a:t>run.json</a:t>
            </a:r>
            <a:endParaRPr kumimoji="1" lang="en-US" altLang="ja-JP" dirty="0"/>
          </a:p>
          <a:p>
            <a:pPr lvl="1"/>
            <a:r>
              <a:rPr lang="ja-JP" altLang="en-US" dirty="0"/>
              <a:t>テスト結果レポート</a:t>
            </a:r>
            <a:endParaRPr kumimoji="1" lang="en-US" altLang="ja-JP" dirty="0"/>
          </a:p>
          <a:p>
            <a:r>
              <a:rPr lang="en-US" altLang="ja-JP" dirty="0" err="1"/>
              <a:t>syslog.before</a:t>
            </a:r>
            <a:r>
              <a:rPr lang="en-US" altLang="ja-JP" dirty="0"/>
              <a:t>/after.txt</a:t>
            </a:r>
          </a:p>
          <a:p>
            <a:pPr lvl="1"/>
            <a:r>
              <a:rPr kumimoji="1" lang="ja-JP" altLang="en-US" dirty="0"/>
              <a:t>テスト前後の </a:t>
            </a:r>
            <a:r>
              <a:rPr kumimoji="1" lang="en-US" altLang="ja-JP" dirty="0"/>
              <a:t>syslog</a:t>
            </a:r>
          </a:p>
          <a:p>
            <a:r>
              <a:rPr lang="en-US" altLang="ja-JP" dirty="0"/>
              <a:t>testlog.txt</a:t>
            </a:r>
          </a:p>
          <a:p>
            <a:pPr lvl="1"/>
            <a:r>
              <a:rPr kumimoji="1" lang="ja-JP" altLang="en-US" dirty="0"/>
              <a:t>テストプログラムが出力したログ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2E696A9-FFD5-49D5-BB44-AA84966CFC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CEB70A-A40F-4304-A427-5AC3ECB0D18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08B5ECB4-B25F-44C7-85AA-4A6AE31B7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2017/9/1</a:t>
            </a:r>
          </a:p>
        </p:txBody>
      </p:sp>
    </p:spTree>
    <p:extLst>
      <p:ext uri="{BB962C8B-B14F-4D97-AF65-F5344CB8AC3E}">
        <p14:creationId xmlns:p14="http://schemas.microsoft.com/office/powerpoint/2010/main" val="3907349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5F8E9D-2911-4E16-9826-2D8371AFB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Fuego </a:t>
            </a:r>
            <a:r>
              <a:rPr lang="ja-JP" altLang="en-US" dirty="0"/>
              <a:t>改善案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68803E-DC07-4DEE-B19C-063D9DC4E9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12776"/>
            <a:ext cx="7772400" cy="1512168"/>
          </a:xfrm>
        </p:spPr>
        <p:txBody>
          <a:bodyPr/>
          <a:lstStyle/>
          <a:p>
            <a:r>
              <a:rPr lang="ja-JP" altLang="en-US" dirty="0"/>
              <a:t>テストコードを </a:t>
            </a:r>
            <a:r>
              <a:rPr lang="en-US" altLang="ja-JP" dirty="0" err="1"/>
              <a:t>tarball</a:t>
            </a:r>
            <a:r>
              <a:rPr lang="en-US" altLang="ja-JP" dirty="0"/>
              <a:t> </a:t>
            </a:r>
            <a:r>
              <a:rPr lang="ja-JP" altLang="en-US" dirty="0"/>
              <a:t>で用意する必要がある</a:t>
            </a:r>
            <a:endParaRPr lang="en-US" altLang="ja-JP" dirty="0"/>
          </a:p>
          <a:p>
            <a:pPr lvl="1"/>
            <a:r>
              <a:rPr lang="en-US" altLang="ja-JP" dirty="0"/>
              <a:t>Git </a:t>
            </a:r>
            <a:r>
              <a:rPr lang="ja-JP" altLang="en-US" dirty="0"/>
              <a:t>で管理しているので </a:t>
            </a:r>
            <a:r>
              <a:rPr lang="en-US" altLang="ja-JP" dirty="0"/>
              <a:t>git </a:t>
            </a:r>
            <a:r>
              <a:rPr lang="ja-JP" altLang="en-US" dirty="0"/>
              <a:t>をそのまま使いたい</a:t>
            </a:r>
            <a:endParaRPr lang="en-US" altLang="ja-JP" dirty="0"/>
          </a:p>
          <a:p>
            <a:r>
              <a:rPr lang="ja-JP" altLang="en-US" dirty="0"/>
              <a:t>スクリプトやスペックファイルはどう管理する？？</a:t>
            </a:r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4E0065A-1CCA-4487-A859-3A88DD5EDE5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4A8E57-9D18-4DE3-B597-5939E03753E9}" type="slidenum">
              <a:rPr lang="en-US" altLang="ja-JP" smtClean="0"/>
              <a:pPr/>
              <a:t>8</a:t>
            </a:fld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A0050A-FFC7-4F02-98B5-32805BA5ED9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Integration between GitLab and Fuego / CEWG Japan Technical Jamboree 62</a:t>
            </a:r>
            <a:endParaRPr lang="en-US" altLang="ja-JP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3081D7F-A43A-45E4-9BDD-9C8847696E43}"/>
              </a:ext>
            </a:extLst>
          </p:cNvPr>
          <p:cNvSpPr txBox="1"/>
          <p:nvPr/>
        </p:nvSpPr>
        <p:spPr>
          <a:xfrm>
            <a:off x="716668" y="4244894"/>
            <a:ext cx="3223959" cy="120032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800" dirty="0">
                <a:latin typeface="Consolas" panose="020B0609020204030204" pitchFamily="49" charset="0"/>
              </a:rPr>
              <a:t>- test codes</a:t>
            </a:r>
          </a:p>
          <a:p>
            <a:r>
              <a:rPr lang="en-US" altLang="ja-JP" sz="1800" dirty="0">
                <a:latin typeface="Consolas" panose="020B0609020204030204" pitchFamily="49" charset="0"/>
              </a:rPr>
              <a:t>- </a:t>
            </a:r>
            <a:r>
              <a:rPr lang="en-US" altLang="ja-JP" sz="1800" dirty="0" err="1">
                <a:latin typeface="Consolas" panose="020B0609020204030204" pitchFamily="49" charset="0"/>
              </a:rPr>
              <a:t>fuego</a:t>
            </a:r>
            <a:r>
              <a:rPr lang="en-US" altLang="ja-JP" sz="1800" dirty="0">
                <a:latin typeface="Consolas" panose="020B0609020204030204" pitchFamily="49" charset="0"/>
              </a:rPr>
              <a:t>/</a:t>
            </a:r>
          </a:p>
          <a:p>
            <a:r>
              <a:rPr kumimoji="1" lang="en-US" altLang="ja-JP" sz="1800" dirty="0">
                <a:latin typeface="Consolas" panose="020B0609020204030204" pitchFamily="49" charset="0"/>
              </a:rPr>
              <a:t>     |- fuego-test.sh</a:t>
            </a:r>
          </a:p>
          <a:p>
            <a:r>
              <a:rPr lang="en-US" altLang="ja-JP" sz="1800" dirty="0">
                <a:latin typeface="Consolas" panose="020B0609020204030204" pitchFamily="49" charset="0"/>
              </a:rPr>
              <a:t>     `- </a:t>
            </a:r>
            <a:r>
              <a:rPr lang="en-US" altLang="ja-JP" sz="1800" dirty="0" err="1">
                <a:latin typeface="Consolas" panose="020B0609020204030204" pitchFamily="49" charset="0"/>
              </a:rPr>
              <a:t>ProjectName.spec</a:t>
            </a:r>
            <a:endParaRPr kumimoji="1" lang="ja-JP" altLang="en-US" sz="1800" dirty="0">
              <a:latin typeface="Consolas" panose="020B0609020204030204" pitchFamily="49" charset="0"/>
            </a:endParaRPr>
          </a:p>
        </p:txBody>
      </p:sp>
      <p:sp>
        <p:nvSpPr>
          <p:cNvPr id="7" name="矢印: 下 6">
            <a:extLst>
              <a:ext uri="{FF2B5EF4-FFF2-40B4-BE49-F238E27FC236}">
                <a16:creationId xmlns:a16="http://schemas.microsoft.com/office/drawing/2014/main" id="{18A7ACC6-7388-43DC-91D6-F547BB0E0454}"/>
              </a:ext>
            </a:extLst>
          </p:cNvPr>
          <p:cNvSpPr/>
          <p:nvPr/>
        </p:nvSpPr>
        <p:spPr>
          <a:xfrm>
            <a:off x="3203848" y="2780928"/>
            <a:ext cx="86409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93379E2-5F57-4D8B-8C88-945B5099573C}"/>
              </a:ext>
            </a:extLst>
          </p:cNvPr>
          <p:cNvSpPr txBox="1"/>
          <p:nvPr/>
        </p:nvSpPr>
        <p:spPr>
          <a:xfrm>
            <a:off x="575556" y="3380799"/>
            <a:ext cx="78826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テストコード＋</a:t>
            </a:r>
            <a:r>
              <a:rPr lang="en-US" altLang="ja-JP" dirty="0"/>
              <a:t>script + spec </a:t>
            </a:r>
            <a:r>
              <a:rPr lang="ja-JP" altLang="en-US" dirty="0"/>
              <a:t>を一括で </a:t>
            </a:r>
            <a:r>
              <a:rPr lang="en-US" altLang="ja-JP" dirty="0"/>
              <a:t>git </a:t>
            </a:r>
            <a:r>
              <a:rPr lang="ja-JP" altLang="en-US" dirty="0"/>
              <a:t>で管理し、</a:t>
            </a:r>
            <a:r>
              <a:rPr lang="en-US" altLang="ja-JP" dirty="0"/>
              <a:t>git push </a:t>
            </a:r>
            <a:r>
              <a:rPr lang="ja-JP" altLang="en-US" dirty="0"/>
              <a:t>をトリガーとしてテスト実行出来たら便利そう？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D777FE7-7268-4C69-82D7-D932AB7C29D5}"/>
              </a:ext>
            </a:extLst>
          </p:cNvPr>
          <p:cNvSpPr txBox="1"/>
          <p:nvPr/>
        </p:nvSpPr>
        <p:spPr>
          <a:xfrm>
            <a:off x="5400957" y="5093737"/>
            <a:ext cx="15969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試してみた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2" name="矢印: 下 11">
            <a:extLst>
              <a:ext uri="{FF2B5EF4-FFF2-40B4-BE49-F238E27FC236}">
                <a16:creationId xmlns:a16="http://schemas.microsoft.com/office/drawing/2014/main" id="{A86C2B84-3AD4-4B21-90BD-61E2DC0E3CFA}"/>
              </a:ext>
            </a:extLst>
          </p:cNvPr>
          <p:cNvSpPr/>
          <p:nvPr/>
        </p:nvSpPr>
        <p:spPr>
          <a:xfrm>
            <a:off x="5704538" y="4365103"/>
            <a:ext cx="86409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8BDF9B5-8D3A-4AB0-8B41-F749080E5BF1}"/>
              </a:ext>
            </a:extLst>
          </p:cNvPr>
          <p:cNvSpPr txBox="1"/>
          <p:nvPr/>
        </p:nvSpPr>
        <p:spPr>
          <a:xfrm>
            <a:off x="541912" y="5487655"/>
            <a:ext cx="4027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dirty="0">
                <a:latin typeface="Consolas" panose="020B0609020204030204" pitchFamily="49" charset="0"/>
              </a:rPr>
              <a:t>※fuego-test.sh: </a:t>
            </a:r>
            <a:r>
              <a:rPr lang="ja-JP" altLang="en-US" sz="1800" dirty="0">
                <a:latin typeface="Consolas" panose="020B0609020204030204" pitchFamily="49" charset="0"/>
              </a:rPr>
              <a:t>テスト用スクリプト</a:t>
            </a:r>
            <a:endParaRPr kumimoji="1" lang="ja-JP" altLang="en-US" sz="1800" dirty="0"/>
          </a:p>
        </p:txBody>
      </p:sp>
      <p:sp>
        <p:nvSpPr>
          <p:cNvPr id="10" name="日付プレースホルダー 9">
            <a:extLst>
              <a:ext uri="{FF2B5EF4-FFF2-40B4-BE49-F238E27FC236}">
                <a16:creationId xmlns:a16="http://schemas.microsoft.com/office/drawing/2014/main" id="{71AC8812-8E5C-42C1-9E9F-6049CE834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2017/9/1</a:t>
            </a:r>
          </a:p>
        </p:txBody>
      </p:sp>
    </p:spTree>
    <p:extLst>
      <p:ext uri="{BB962C8B-B14F-4D97-AF65-F5344CB8AC3E}">
        <p14:creationId xmlns:p14="http://schemas.microsoft.com/office/powerpoint/2010/main" val="3703189373"/>
      </p:ext>
    </p:extLst>
  </p:cSld>
  <p:clrMapOvr>
    <a:masterClrMapping/>
  </p:clrMapOvr>
</p:sld>
</file>

<file path=ppt/theme/theme1.xml><?xml version="1.0" encoding="utf-8"?>
<a:theme xmlns:a="http://schemas.openxmlformats.org/drawingml/2006/main" name="igel2006">
  <a:themeElements>
    <a:clrScheme name="igel2006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FF"/>
      </a:accent1>
      <a:accent2>
        <a:srgbClr val="FF3300"/>
      </a:accent2>
      <a:accent3>
        <a:srgbClr val="FFFFFF"/>
      </a:accent3>
      <a:accent4>
        <a:srgbClr val="000000"/>
      </a:accent4>
      <a:accent5>
        <a:srgbClr val="AAE2FF"/>
      </a:accent5>
      <a:accent6>
        <a:srgbClr val="E72D00"/>
      </a:accent6>
      <a:hlink>
        <a:srgbClr val="CC00CC"/>
      </a:hlink>
      <a:folHlink>
        <a:srgbClr val="C0C0C0"/>
      </a:folHlink>
    </a:clrScheme>
    <a:fontScheme name="igel2006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gel2006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gel2006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gel2006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gel2006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gel2006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gel2006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gel2006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gel2006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FF"/>
        </a:accent1>
        <a:accent2>
          <a:srgbClr val="FF3300"/>
        </a:accent2>
        <a:accent3>
          <a:srgbClr val="FFFFFF"/>
        </a:accent3>
        <a:accent4>
          <a:srgbClr val="000000"/>
        </a:accent4>
        <a:accent5>
          <a:srgbClr val="AAE2FF"/>
        </a:accent5>
        <a:accent6>
          <a:srgbClr val="E72D00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igel2006</Template>
  <TotalTime>1406</TotalTime>
  <Words>1515</Words>
  <Application>Microsoft Office PowerPoint</Application>
  <PresentationFormat>画面に合わせる (4:3)</PresentationFormat>
  <Paragraphs>281</Paragraphs>
  <Slides>19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7" baseType="lpstr">
      <vt:lpstr>ＭＳ Ｐゴシック</vt:lpstr>
      <vt:lpstr>ＭＳ Ｐ明朝</vt:lpstr>
      <vt:lpstr>メイリオ</vt:lpstr>
      <vt:lpstr>Arial</vt:lpstr>
      <vt:lpstr>Consolas</vt:lpstr>
      <vt:lpstr>Times New Roman</vt:lpstr>
      <vt:lpstr>Wingdings</vt:lpstr>
      <vt:lpstr>igel2006</vt:lpstr>
      <vt:lpstr>Integration between GitLab and Fuego</vt:lpstr>
      <vt:lpstr>自己紹介</vt:lpstr>
      <vt:lpstr>GitLAB と Fuego の連携</vt:lpstr>
      <vt:lpstr>Fuegoって？</vt:lpstr>
      <vt:lpstr>Fuego の特徴</vt:lpstr>
      <vt:lpstr>Fuego Test に必要なもの</vt:lpstr>
      <vt:lpstr>テスト用 shell script</vt:lpstr>
      <vt:lpstr>テスト結果</vt:lpstr>
      <vt:lpstr>Fuego 改善案</vt:lpstr>
      <vt:lpstr>GitLab + Fuego</vt:lpstr>
      <vt:lpstr>GitLab + Fuego 問題1</vt:lpstr>
      <vt:lpstr>GitLab + Fuego 問題2</vt:lpstr>
      <vt:lpstr>GitLab + Fuego 問題3</vt:lpstr>
      <vt:lpstr>GitLab + Fuego 問題3</vt:lpstr>
      <vt:lpstr>GitLab + Fuego</vt:lpstr>
      <vt:lpstr>GitLab + Fuego without Jenkins</vt:lpstr>
      <vt:lpstr>GitLab + Fuego without Jenkins</vt:lpstr>
      <vt:lpstr>GitLab + Fuego without Jenkins</vt:lpstr>
      <vt:lpstr>まとめ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kondo</dc:creator>
  <cp:keywords/>
  <cp:lastModifiedBy>江崎 朋人</cp:lastModifiedBy>
  <cp:revision>135</cp:revision>
  <cp:lastPrinted>2012-10-02T08:16:08Z</cp:lastPrinted>
  <dcterms:created xsi:type="dcterms:W3CDTF">2011-06-09T04:44:45Z</dcterms:created>
  <dcterms:modified xsi:type="dcterms:W3CDTF">2017-09-01T01:01:02Z</dcterms:modified>
</cp:coreProperties>
</file>